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Roboto"/>
      <p:regular r:id="rId31"/>
      <p:bold r:id="rId32"/>
      <p:italic r:id="rId33"/>
      <p:boldItalic r:id="rId34"/>
    </p:embeddedFont>
    <p:embeddedFont>
      <p:font typeface="Nunito"/>
      <p:regular r:id="rId35"/>
      <p:bold r:id="rId36"/>
      <p:italic r:id="rId37"/>
      <p:boldItalic r:id="rId38"/>
    </p:embeddedFont>
    <p:embeddedFont>
      <p:font typeface="Maven Pro"/>
      <p:regular r:id="rId39"/>
      <p:bold r:id="rId40"/>
    </p:embeddedFont>
    <p:embeddedFont>
      <p:font typeface="Merriweather"/>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499BD96-A32C-4E6F-BD83-5A7E13C70A40}">
  <a:tblStyle styleId="{E499BD96-A32C-4E6F-BD83-5A7E13C70A40}" styleName="Table_0">
    <a:wholeTbl>
      <a:tcTxStyle b="off" i="off">
        <a:font>
          <a:latin typeface="Calibri"/>
          <a:ea typeface="Calibri"/>
          <a:cs typeface="Calibri"/>
        </a:font>
        <a:srgbClr val="000000"/>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avenPro-bold.fntdata"/><Relationship Id="rId20" Type="http://schemas.openxmlformats.org/officeDocument/2006/relationships/slide" Target="slides/slide14.xml"/><Relationship Id="rId42" Type="http://schemas.openxmlformats.org/officeDocument/2006/relationships/font" Target="fonts/Merriweather-bold.fntdata"/><Relationship Id="rId41" Type="http://schemas.openxmlformats.org/officeDocument/2006/relationships/font" Target="fonts/Merriweather-regular.fntdata"/><Relationship Id="rId22" Type="http://schemas.openxmlformats.org/officeDocument/2006/relationships/slide" Target="slides/slide16.xml"/><Relationship Id="rId44" Type="http://schemas.openxmlformats.org/officeDocument/2006/relationships/font" Target="fonts/Merriweather-boldItalic.fntdata"/><Relationship Id="rId21" Type="http://schemas.openxmlformats.org/officeDocument/2006/relationships/slide" Target="slides/slide15.xml"/><Relationship Id="rId43" Type="http://schemas.openxmlformats.org/officeDocument/2006/relationships/font" Target="fonts/Merriweather-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italic.fntdata"/><Relationship Id="rId10" Type="http://schemas.openxmlformats.org/officeDocument/2006/relationships/slide" Target="slides/slide4.xml"/><Relationship Id="rId32" Type="http://schemas.openxmlformats.org/officeDocument/2006/relationships/font" Target="fonts/Roboto-bold.fntdata"/><Relationship Id="rId13" Type="http://schemas.openxmlformats.org/officeDocument/2006/relationships/slide" Target="slides/slide7.xml"/><Relationship Id="rId35" Type="http://schemas.openxmlformats.org/officeDocument/2006/relationships/font" Target="fonts/Nunito-regular.fntdata"/><Relationship Id="rId12" Type="http://schemas.openxmlformats.org/officeDocument/2006/relationships/slide" Target="slides/slide6.xml"/><Relationship Id="rId34" Type="http://schemas.openxmlformats.org/officeDocument/2006/relationships/font" Target="fonts/Roboto-boldItalic.fntdata"/><Relationship Id="rId15" Type="http://schemas.openxmlformats.org/officeDocument/2006/relationships/slide" Target="slides/slide9.xml"/><Relationship Id="rId37" Type="http://schemas.openxmlformats.org/officeDocument/2006/relationships/font" Target="fonts/Nunito-italic.fntdata"/><Relationship Id="rId14" Type="http://schemas.openxmlformats.org/officeDocument/2006/relationships/slide" Target="slides/slide8.xml"/><Relationship Id="rId36" Type="http://schemas.openxmlformats.org/officeDocument/2006/relationships/font" Target="fonts/Nunito-bold.fntdata"/><Relationship Id="rId17" Type="http://schemas.openxmlformats.org/officeDocument/2006/relationships/slide" Target="slides/slide11.xml"/><Relationship Id="rId39" Type="http://schemas.openxmlformats.org/officeDocument/2006/relationships/font" Target="fonts/MavenPro-regular.fntdata"/><Relationship Id="rId16" Type="http://schemas.openxmlformats.org/officeDocument/2006/relationships/slide" Target="slides/slide10.xml"/><Relationship Id="rId38" Type="http://schemas.openxmlformats.org/officeDocument/2006/relationships/font" Target="fonts/Nunit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c8ec7f3bd0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c8ec7f3bd0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c8ec7f3bd0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c8ec7f3bd0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c8ec7f3bd0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c8ec7f3bd0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c8ec7f3bd0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c8ec7f3bd0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c8ec7f3bd0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c8ec7f3bd0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c8ec7f3bd0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c8ec7f3bd0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c8ec7f3bd0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c8ec7f3bd0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c8ec7f3bd0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c8ec7f3bd0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c8ec7f3bd0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c8ec7f3bd0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c8ec7f3bd0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c8ec7f3bd0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c8ec7f3bd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c8ec7f3bd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492baf5322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492baf5322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492baf5322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492baf5322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492baf5322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492baf5322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492baf5322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492baf5322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c8ec7f3bd0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c8ec7f3bd0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c8ec7f3bd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c8ec7f3bd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c8ec7f3bd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c8ec7f3bd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c8ec7f3bd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c8ec7f3bd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c8ec7f3bd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c8ec7f3bd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c8ec7f3bd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c8ec7f3bd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c8ec7f3bd0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c8ec7f3bd0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c8ec7f3bd0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c8ec7f3bd0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jpg"/><Relationship Id="rId4" Type="http://schemas.openxmlformats.org/officeDocument/2006/relationships/image" Target="../media/image3.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3.jpg"/><Relationship Id="rId4" Type="http://schemas.openxmlformats.org/officeDocument/2006/relationships/image" Target="../media/image3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3.jp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jp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jpg"/></Relationships>
</file>

<file path=ppt/slides/_rels/slide16.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image" Target="../media/image36.png"/><Relationship Id="rId13" Type="http://schemas.openxmlformats.org/officeDocument/2006/relationships/image" Target="../media/image37.png"/><Relationship Id="rId12"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jpg"/><Relationship Id="rId4" Type="http://schemas.openxmlformats.org/officeDocument/2006/relationships/image" Target="../media/image29.png"/><Relationship Id="rId9" Type="http://schemas.openxmlformats.org/officeDocument/2006/relationships/image" Target="../media/image40.png"/><Relationship Id="rId5" Type="http://schemas.openxmlformats.org/officeDocument/2006/relationships/image" Target="../media/image26.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jpg"/><Relationship Id="rId4" Type="http://schemas.openxmlformats.org/officeDocument/2006/relationships/image" Target="../media/image32.png"/><Relationship Id="rId5"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3.jpg"/><Relationship Id="rId4" Type="http://schemas.openxmlformats.org/officeDocument/2006/relationships/image" Target="../media/image41.png"/><Relationship Id="rId5"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jpg"/><Relationship Id="rId4" Type="http://schemas.openxmlformats.org/officeDocument/2006/relationships/image" Target="../media/image33.png"/><Relationship Id="rId5"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3.jpg"/><Relationship Id="rId4" Type="http://schemas.openxmlformats.org/officeDocument/2006/relationships/image" Target="../media/image49.png"/><Relationship Id="rId5"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jpg"/><Relationship Id="rId4" Type="http://schemas.openxmlformats.org/officeDocument/2006/relationships/image" Target="../media/image44.png"/><Relationship Id="rId5"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3.jpg"/><Relationship Id="rId4" Type="http://schemas.openxmlformats.org/officeDocument/2006/relationships/image" Target="../media/image4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3.jpg"/><Relationship Id="rId4" Type="http://schemas.openxmlformats.org/officeDocument/2006/relationships/image" Target="../media/image9.jpg"/><Relationship Id="rId5" Type="http://schemas.openxmlformats.org/officeDocument/2006/relationships/image" Target="../media/image50.png"/><Relationship Id="rId6"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3.jp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3.jp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3.jpg"/><Relationship Id="rId4" Type="http://schemas.openxmlformats.org/officeDocument/2006/relationships/image" Target="../media/image6.png"/><Relationship Id="rId5"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3.jpg"/><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3.jp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6.png"/><Relationship Id="rId7"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13"/>
          <p:cNvPicPr preferRelativeResize="0"/>
          <p:nvPr/>
        </p:nvPicPr>
        <p:blipFill>
          <a:blip r:embed="rId3">
            <a:alphaModFix/>
          </a:blip>
          <a:stretch>
            <a:fillRect/>
          </a:stretch>
        </p:blipFill>
        <p:spPr>
          <a:xfrm>
            <a:off x="0" y="0"/>
            <a:ext cx="9144000" cy="5143500"/>
          </a:xfrm>
          <a:prstGeom prst="rect">
            <a:avLst/>
          </a:prstGeom>
          <a:noFill/>
          <a:ln>
            <a:noFill/>
          </a:ln>
        </p:spPr>
      </p:pic>
      <p:sp>
        <p:nvSpPr>
          <p:cNvPr id="278" name="Google Shape;278;p13"/>
          <p:cNvSpPr txBox="1"/>
          <p:nvPr>
            <p:ph type="ctrTitle"/>
          </p:nvPr>
        </p:nvSpPr>
        <p:spPr>
          <a:xfrm>
            <a:off x="311700" y="744575"/>
            <a:ext cx="8520600" cy="15729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sz="5500">
                <a:solidFill>
                  <a:srgbClr val="FF0000"/>
                </a:solidFill>
                <a:latin typeface="Merriweather"/>
                <a:ea typeface="Merriweather"/>
                <a:cs typeface="Merriweather"/>
                <a:sym typeface="Merriweather"/>
              </a:rPr>
              <a:t>Capstone Project - 2</a:t>
            </a:r>
            <a:endParaRPr sz="5500">
              <a:solidFill>
                <a:srgbClr val="FF0000"/>
              </a:solidFill>
              <a:latin typeface="Merriweather"/>
              <a:ea typeface="Merriweather"/>
              <a:cs typeface="Merriweather"/>
              <a:sym typeface="Merriweather"/>
            </a:endParaRPr>
          </a:p>
          <a:p>
            <a:pPr indent="0" lvl="0" marL="0" rtl="0" algn="ctr">
              <a:spcBef>
                <a:spcPts val="0"/>
              </a:spcBef>
              <a:spcAft>
                <a:spcPts val="0"/>
              </a:spcAft>
              <a:buNone/>
            </a:pPr>
            <a:r>
              <a:t/>
            </a:r>
            <a:endParaRPr sz="1300">
              <a:solidFill>
                <a:srgbClr val="FF0000"/>
              </a:solidFill>
              <a:latin typeface="Merriweather"/>
              <a:ea typeface="Merriweather"/>
              <a:cs typeface="Merriweather"/>
              <a:sym typeface="Merriweather"/>
            </a:endParaRPr>
          </a:p>
          <a:p>
            <a:pPr indent="0" lvl="0" marL="0" rtl="0" algn="ctr">
              <a:spcBef>
                <a:spcPts val="0"/>
              </a:spcBef>
              <a:spcAft>
                <a:spcPts val="0"/>
              </a:spcAft>
              <a:buNone/>
            </a:pPr>
            <a:r>
              <a:rPr lang="en" sz="2911">
                <a:solidFill>
                  <a:srgbClr val="FF0000"/>
                </a:solidFill>
                <a:latin typeface="Merriweather"/>
                <a:ea typeface="Merriweather"/>
                <a:cs typeface="Merriweather"/>
                <a:sym typeface="Merriweather"/>
              </a:rPr>
              <a:t>Supervised</a:t>
            </a:r>
            <a:r>
              <a:rPr lang="en" sz="2911">
                <a:solidFill>
                  <a:srgbClr val="FF0000"/>
                </a:solidFill>
                <a:latin typeface="Merriweather"/>
                <a:ea typeface="Merriweather"/>
                <a:cs typeface="Merriweather"/>
                <a:sym typeface="Merriweather"/>
              </a:rPr>
              <a:t> ML - Regression</a:t>
            </a:r>
            <a:endParaRPr sz="2911">
              <a:solidFill>
                <a:srgbClr val="FF0000"/>
              </a:solidFill>
              <a:latin typeface="Merriweather"/>
              <a:ea typeface="Merriweather"/>
              <a:cs typeface="Merriweather"/>
              <a:sym typeface="Merriweather"/>
            </a:endParaRPr>
          </a:p>
        </p:txBody>
      </p:sp>
      <p:sp>
        <p:nvSpPr>
          <p:cNvPr id="279" name="Google Shape;279;p13"/>
          <p:cNvSpPr txBox="1"/>
          <p:nvPr>
            <p:ph idx="1" type="subTitle"/>
          </p:nvPr>
        </p:nvSpPr>
        <p:spPr>
          <a:xfrm>
            <a:off x="311700" y="2401350"/>
            <a:ext cx="8520600" cy="1509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solidFill>
                  <a:srgbClr val="000000"/>
                </a:solidFill>
                <a:latin typeface="Merriweather"/>
                <a:ea typeface="Merriweather"/>
                <a:cs typeface="Merriweather"/>
                <a:sym typeface="Merriweather"/>
              </a:rPr>
              <a:t>EDA on Bike Sharing Demand Prediction</a:t>
            </a:r>
            <a:endParaRPr b="1">
              <a:solidFill>
                <a:srgbClr val="000000"/>
              </a:solidFill>
              <a:latin typeface="Merriweather"/>
              <a:ea typeface="Merriweather"/>
              <a:cs typeface="Merriweather"/>
              <a:sym typeface="Merriweather"/>
            </a:endParaRPr>
          </a:p>
          <a:p>
            <a:pPr indent="0" lvl="0" marL="0" rtl="0" algn="ctr">
              <a:spcBef>
                <a:spcPts val="0"/>
              </a:spcBef>
              <a:spcAft>
                <a:spcPts val="0"/>
              </a:spcAft>
              <a:buNone/>
            </a:pPr>
            <a:r>
              <a:rPr b="1" lang="en">
                <a:solidFill>
                  <a:srgbClr val="000000"/>
                </a:solidFill>
                <a:latin typeface="Merriweather"/>
                <a:ea typeface="Merriweather"/>
                <a:cs typeface="Merriweather"/>
                <a:sym typeface="Merriweather"/>
              </a:rPr>
              <a:t>By</a:t>
            </a:r>
            <a:endParaRPr b="1">
              <a:solidFill>
                <a:srgbClr val="000000"/>
              </a:solidFill>
              <a:latin typeface="Merriweather"/>
              <a:ea typeface="Merriweather"/>
              <a:cs typeface="Merriweather"/>
              <a:sym typeface="Merriweather"/>
            </a:endParaRPr>
          </a:p>
          <a:p>
            <a:pPr indent="0" lvl="0" marL="0" rtl="0" algn="ctr">
              <a:spcBef>
                <a:spcPts val="0"/>
              </a:spcBef>
              <a:spcAft>
                <a:spcPts val="0"/>
              </a:spcAft>
              <a:buNone/>
            </a:pPr>
            <a:r>
              <a:rPr b="1" lang="en">
                <a:solidFill>
                  <a:srgbClr val="4A86E8"/>
                </a:solidFill>
                <a:latin typeface="Merriweather"/>
                <a:ea typeface="Merriweather"/>
                <a:cs typeface="Merriweather"/>
                <a:sym typeface="Merriweather"/>
              </a:rPr>
              <a:t>Ashutosh Kumar</a:t>
            </a:r>
            <a:endParaRPr b="1">
              <a:solidFill>
                <a:srgbClr val="4A86E8"/>
              </a:solidFill>
              <a:latin typeface="Merriweather"/>
              <a:ea typeface="Merriweather"/>
              <a:cs typeface="Merriweather"/>
              <a:sym typeface="Merriweather"/>
            </a:endParaRPr>
          </a:p>
          <a:p>
            <a:pPr indent="0" lvl="0" marL="0" rtl="0" algn="ctr">
              <a:spcBef>
                <a:spcPts val="0"/>
              </a:spcBef>
              <a:spcAft>
                <a:spcPts val="0"/>
              </a:spcAft>
              <a:buNone/>
            </a:pPr>
            <a:r>
              <a:rPr b="1" lang="en">
                <a:solidFill>
                  <a:srgbClr val="4A86E8"/>
                </a:solidFill>
                <a:latin typeface="Merriweather"/>
                <a:ea typeface="Merriweather"/>
                <a:cs typeface="Merriweather"/>
                <a:sym typeface="Merriweather"/>
              </a:rPr>
              <a:t>(Cohort Istanbul)</a:t>
            </a:r>
            <a:endParaRPr b="1">
              <a:solidFill>
                <a:srgbClr val="4A86E8"/>
              </a:solidFill>
              <a:latin typeface="Merriweather"/>
              <a:ea typeface="Merriweather"/>
              <a:cs typeface="Merriweather"/>
              <a:sym typeface="Merriweather"/>
            </a:endParaRPr>
          </a:p>
        </p:txBody>
      </p:sp>
      <p:pic>
        <p:nvPicPr>
          <p:cNvPr id="280" name="Google Shape;280;p13"/>
          <p:cNvPicPr preferRelativeResize="0"/>
          <p:nvPr/>
        </p:nvPicPr>
        <p:blipFill>
          <a:blip r:embed="rId4">
            <a:alphaModFix/>
          </a:blip>
          <a:stretch>
            <a:fillRect/>
          </a:stretch>
        </p:blipFill>
        <p:spPr>
          <a:xfrm flipH="1">
            <a:off x="5943600" y="2316500"/>
            <a:ext cx="3041100" cy="3041100"/>
          </a:xfrm>
          <a:prstGeom prst="rect">
            <a:avLst/>
          </a:prstGeom>
          <a:noFill/>
          <a:ln>
            <a:noFill/>
          </a:ln>
        </p:spPr>
      </p:pic>
      <p:pic>
        <p:nvPicPr>
          <p:cNvPr id="281" name="Google Shape;281;p13"/>
          <p:cNvPicPr preferRelativeResize="0"/>
          <p:nvPr/>
        </p:nvPicPr>
        <p:blipFill>
          <a:blip r:embed="rId5">
            <a:alphaModFix/>
          </a:blip>
          <a:stretch>
            <a:fillRect/>
          </a:stretch>
        </p:blipFill>
        <p:spPr>
          <a:xfrm flipH="1">
            <a:off x="159300" y="2865125"/>
            <a:ext cx="3448350" cy="2155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22"/>
          <p:cNvPicPr preferRelativeResize="0"/>
          <p:nvPr/>
        </p:nvPicPr>
        <p:blipFill>
          <a:blip r:embed="rId3">
            <a:alphaModFix/>
          </a:blip>
          <a:stretch>
            <a:fillRect/>
          </a:stretch>
        </p:blipFill>
        <p:spPr>
          <a:xfrm>
            <a:off x="0" y="0"/>
            <a:ext cx="9144000" cy="5143500"/>
          </a:xfrm>
          <a:prstGeom prst="rect">
            <a:avLst/>
          </a:prstGeom>
          <a:noFill/>
          <a:ln>
            <a:noFill/>
          </a:ln>
        </p:spPr>
      </p:pic>
      <p:sp>
        <p:nvSpPr>
          <p:cNvPr id="356" name="Google Shape;356;p22"/>
          <p:cNvSpPr txBox="1"/>
          <p:nvPr>
            <p:ph type="title"/>
          </p:nvPr>
        </p:nvSpPr>
        <p:spPr>
          <a:xfrm>
            <a:off x="237900" y="79675"/>
            <a:ext cx="8594400" cy="516900"/>
          </a:xfrm>
          <a:prstGeom prst="rect">
            <a:avLst/>
          </a:prstGeom>
        </p:spPr>
        <p:txBody>
          <a:bodyPr anchorCtr="0" anchor="t" bIns="91425" lIns="91425" spcFirstLastPara="1" rIns="91425" wrap="square" tIns="91425">
            <a:normAutofit fontScale="90000"/>
          </a:bodyPr>
          <a:lstStyle/>
          <a:p>
            <a:pPr indent="0" lvl="0" marL="12700" rtl="0" algn="l">
              <a:spcBef>
                <a:spcPts val="0"/>
              </a:spcBef>
              <a:spcAft>
                <a:spcPts val="0"/>
              </a:spcAft>
              <a:buClr>
                <a:srgbClr val="000000"/>
              </a:buClr>
              <a:buFont typeface="Arial"/>
              <a:buNone/>
            </a:pPr>
            <a:r>
              <a:rPr lang="en" sz="3600">
                <a:solidFill>
                  <a:srgbClr val="CC0000"/>
                </a:solidFill>
                <a:latin typeface="Arial"/>
                <a:ea typeface="Arial"/>
                <a:cs typeface="Arial"/>
                <a:sym typeface="Arial"/>
              </a:rPr>
              <a:t>3. Clean up:</a:t>
            </a:r>
            <a:endParaRPr sz="3600">
              <a:solidFill>
                <a:srgbClr val="CC0000"/>
              </a:solidFill>
              <a:latin typeface="Arial"/>
              <a:ea typeface="Arial"/>
              <a:cs typeface="Arial"/>
              <a:sym typeface="Arial"/>
            </a:endParaRPr>
          </a:p>
          <a:p>
            <a:pPr indent="0" lvl="0" marL="0" rtl="0" algn="l">
              <a:spcBef>
                <a:spcPts val="0"/>
              </a:spcBef>
              <a:spcAft>
                <a:spcPts val="0"/>
              </a:spcAft>
              <a:buNone/>
            </a:pPr>
            <a:r>
              <a:t/>
            </a:r>
            <a:endParaRPr sz="2400">
              <a:solidFill>
                <a:srgbClr val="FF0000"/>
              </a:solidFill>
            </a:endParaRPr>
          </a:p>
        </p:txBody>
      </p:sp>
      <p:sp>
        <p:nvSpPr>
          <p:cNvPr id="357" name="Google Shape;357;p22"/>
          <p:cNvSpPr txBox="1"/>
          <p:nvPr>
            <p:ph idx="1" type="body"/>
          </p:nvPr>
        </p:nvSpPr>
        <p:spPr>
          <a:xfrm>
            <a:off x="230800" y="596575"/>
            <a:ext cx="6523200" cy="4428600"/>
          </a:xfrm>
          <a:prstGeom prst="rect">
            <a:avLst/>
          </a:prstGeom>
        </p:spPr>
        <p:txBody>
          <a:bodyPr anchorCtr="0" anchor="t" bIns="91425" lIns="91425" spcFirstLastPara="1" rIns="91425" wrap="square" tIns="91425">
            <a:noAutofit/>
          </a:bodyPr>
          <a:lstStyle/>
          <a:p>
            <a:pPr indent="-190500" lvl="0" marL="285750" marR="5080" rtl="0" algn="l">
              <a:lnSpc>
                <a:spcPct val="100000"/>
              </a:lnSpc>
              <a:spcBef>
                <a:spcPts val="0"/>
              </a:spcBef>
              <a:spcAft>
                <a:spcPts val="0"/>
              </a:spcAft>
              <a:buClr>
                <a:srgbClr val="124F5B"/>
              </a:buClr>
              <a:buSzPts val="2100"/>
              <a:buFont typeface="Verdana"/>
              <a:buChar char="❖"/>
            </a:pPr>
            <a:r>
              <a:rPr lang="en" sz="2100" u="sng">
                <a:solidFill>
                  <a:srgbClr val="124F5B"/>
                </a:solidFill>
                <a:latin typeface="Arial"/>
                <a:ea typeface="Arial"/>
                <a:cs typeface="Arial"/>
                <a:sym typeface="Arial"/>
              </a:rPr>
              <a:t>Handling Null values</a:t>
            </a:r>
            <a:r>
              <a:rPr lang="en" sz="2100">
                <a:solidFill>
                  <a:srgbClr val="124F5B"/>
                </a:solidFill>
                <a:latin typeface="Arial"/>
                <a:ea typeface="Arial"/>
                <a:cs typeface="Arial"/>
                <a:sym typeface="Arial"/>
              </a:rPr>
              <a:t>: In this project the first step in Data  cleaning is Handling the null values. Null values can affect  the accuracy and quality of our ML models, therefore it is  a good practice to handle null values. In our case,  fortunately there are no null values in our dataset, so we  are good to go.</a:t>
            </a:r>
            <a:endParaRPr sz="2100">
              <a:solidFill>
                <a:srgbClr val="000000"/>
              </a:solidFill>
              <a:latin typeface="Arial"/>
              <a:ea typeface="Arial"/>
              <a:cs typeface="Arial"/>
              <a:sym typeface="Arial"/>
            </a:endParaRPr>
          </a:p>
          <a:p>
            <a:pPr indent="-190500" lvl="0" marL="285750" marR="313055" rtl="0" algn="l">
              <a:lnSpc>
                <a:spcPct val="100000"/>
              </a:lnSpc>
              <a:spcBef>
                <a:spcPts val="0"/>
              </a:spcBef>
              <a:spcAft>
                <a:spcPts val="0"/>
              </a:spcAft>
              <a:buClr>
                <a:srgbClr val="124F5B"/>
              </a:buClr>
              <a:buSzPts val="2100"/>
              <a:buFont typeface="Verdana"/>
              <a:buChar char="❖"/>
            </a:pPr>
            <a:r>
              <a:rPr lang="en" sz="2100" u="sng">
                <a:solidFill>
                  <a:srgbClr val="124F5B"/>
                </a:solidFill>
                <a:latin typeface="Arial"/>
                <a:ea typeface="Arial"/>
                <a:cs typeface="Arial"/>
                <a:sym typeface="Arial"/>
              </a:rPr>
              <a:t>Handling duplicate values</a:t>
            </a:r>
            <a:r>
              <a:rPr lang="en" sz="2100">
                <a:solidFill>
                  <a:srgbClr val="124F5B"/>
                </a:solidFill>
                <a:latin typeface="Arial"/>
                <a:ea typeface="Arial"/>
                <a:cs typeface="Arial"/>
                <a:sym typeface="Arial"/>
              </a:rPr>
              <a:t>: Duplicate values can have  adverse effects on our ML models, therefore we have to  try and remove it. Luckily we don’t have any duplicate  values either so we can move on to the next step in data  cleaning.</a:t>
            </a:r>
            <a:endParaRPr sz="2100">
              <a:solidFill>
                <a:srgbClr val="000000"/>
              </a:solidFill>
              <a:latin typeface="Arial"/>
              <a:ea typeface="Arial"/>
              <a:cs typeface="Arial"/>
              <a:sym typeface="Arial"/>
            </a:endParaRPr>
          </a:p>
          <a:p>
            <a:pPr indent="228600" lvl="0" marL="0" rtl="0" algn="l">
              <a:lnSpc>
                <a:spcPct val="100000"/>
              </a:lnSpc>
              <a:spcBef>
                <a:spcPts val="0"/>
              </a:spcBef>
              <a:spcAft>
                <a:spcPts val="0"/>
              </a:spcAft>
              <a:buNone/>
            </a:pPr>
            <a:r>
              <a:t/>
            </a:r>
            <a:endParaRPr sz="1181">
              <a:solidFill>
                <a:srgbClr val="FF4747"/>
              </a:solidFill>
            </a:endParaRPr>
          </a:p>
        </p:txBody>
      </p:sp>
      <p:pic>
        <p:nvPicPr>
          <p:cNvPr id="358" name="Google Shape;358;p22"/>
          <p:cNvPicPr preferRelativeResize="0"/>
          <p:nvPr/>
        </p:nvPicPr>
        <p:blipFill rotWithShape="1">
          <a:blip r:embed="rId4">
            <a:alphaModFix/>
          </a:blip>
          <a:srcRect b="0" l="18126" r="0" t="0"/>
          <a:stretch/>
        </p:blipFill>
        <p:spPr>
          <a:xfrm>
            <a:off x="6940325" y="932475"/>
            <a:ext cx="2017274" cy="3835451"/>
          </a:xfrm>
          <a:prstGeom prst="rect">
            <a:avLst/>
          </a:prstGeom>
          <a:noFill/>
          <a:ln cap="flat" cmpd="sng" w="9525">
            <a:solidFill>
              <a:srgbClr val="00FFFF"/>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id="363" name="Google Shape;363;p23"/>
          <p:cNvPicPr preferRelativeResize="0"/>
          <p:nvPr/>
        </p:nvPicPr>
        <p:blipFill>
          <a:blip r:embed="rId3">
            <a:alphaModFix/>
          </a:blip>
          <a:stretch>
            <a:fillRect/>
          </a:stretch>
        </p:blipFill>
        <p:spPr>
          <a:xfrm>
            <a:off x="0" y="0"/>
            <a:ext cx="9144000" cy="5143500"/>
          </a:xfrm>
          <a:prstGeom prst="rect">
            <a:avLst/>
          </a:prstGeom>
          <a:noFill/>
          <a:ln>
            <a:noFill/>
          </a:ln>
        </p:spPr>
      </p:pic>
      <p:sp>
        <p:nvSpPr>
          <p:cNvPr id="364" name="Google Shape;364;p23"/>
          <p:cNvSpPr txBox="1"/>
          <p:nvPr>
            <p:ph type="title"/>
          </p:nvPr>
        </p:nvSpPr>
        <p:spPr>
          <a:xfrm>
            <a:off x="237900" y="79675"/>
            <a:ext cx="4964100" cy="563700"/>
          </a:xfrm>
          <a:prstGeom prst="rect">
            <a:avLst/>
          </a:prstGeom>
        </p:spPr>
        <p:txBody>
          <a:bodyPr anchorCtr="0" anchor="t" bIns="91425" lIns="91425" spcFirstLastPara="1" rIns="91425" wrap="square" tIns="91425">
            <a:normAutofit fontScale="90000"/>
          </a:bodyPr>
          <a:lstStyle/>
          <a:p>
            <a:pPr indent="-388620" lvl="0" marL="457200" rtl="0" algn="l">
              <a:spcBef>
                <a:spcPts val="0"/>
              </a:spcBef>
              <a:spcAft>
                <a:spcPts val="0"/>
              </a:spcAft>
              <a:buClr>
                <a:srgbClr val="FF0000"/>
              </a:buClr>
              <a:buSzPct val="77777"/>
              <a:buChar char="❖"/>
            </a:pPr>
            <a:r>
              <a:rPr lang="en" sz="3600">
                <a:solidFill>
                  <a:srgbClr val="CC0000"/>
                </a:solidFill>
                <a:latin typeface="Arial"/>
                <a:ea typeface="Arial"/>
                <a:cs typeface="Arial"/>
                <a:sym typeface="Arial"/>
              </a:rPr>
              <a:t>3. Clean up(Contd):</a:t>
            </a:r>
            <a:endParaRPr sz="2400">
              <a:solidFill>
                <a:srgbClr val="FF0000"/>
              </a:solidFill>
            </a:endParaRPr>
          </a:p>
        </p:txBody>
      </p:sp>
      <p:sp>
        <p:nvSpPr>
          <p:cNvPr id="365" name="Google Shape;365;p23"/>
          <p:cNvSpPr txBox="1"/>
          <p:nvPr>
            <p:ph idx="1" type="body"/>
          </p:nvPr>
        </p:nvSpPr>
        <p:spPr>
          <a:xfrm>
            <a:off x="237900" y="731525"/>
            <a:ext cx="8906100" cy="4426200"/>
          </a:xfrm>
          <a:prstGeom prst="rect">
            <a:avLst/>
          </a:prstGeom>
        </p:spPr>
        <p:txBody>
          <a:bodyPr anchorCtr="0" anchor="t" bIns="91425" lIns="91425" spcFirstLastPara="1" rIns="91425" wrap="square" tIns="91425">
            <a:noAutofit/>
          </a:bodyPr>
          <a:lstStyle/>
          <a:p>
            <a:pPr indent="-381000" lvl="0" marL="457200" marR="5080" rtl="0" algn="l">
              <a:lnSpc>
                <a:spcPct val="100000"/>
              </a:lnSpc>
              <a:spcBef>
                <a:spcPts val="0"/>
              </a:spcBef>
              <a:spcAft>
                <a:spcPts val="0"/>
              </a:spcAft>
              <a:buClr>
                <a:srgbClr val="124F5B"/>
              </a:buClr>
              <a:buSzPts val="2400"/>
              <a:buFont typeface="Verdana"/>
              <a:buChar char="➢"/>
            </a:pPr>
            <a:r>
              <a:rPr b="1" lang="en" sz="2400" u="sng">
                <a:solidFill>
                  <a:srgbClr val="124F5B"/>
                </a:solidFill>
                <a:latin typeface="Arial"/>
                <a:ea typeface="Arial"/>
                <a:cs typeface="Arial"/>
                <a:sym typeface="Arial"/>
              </a:rPr>
              <a:t>Removing Outliers</a:t>
            </a:r>
            <a:r>
              <a:rPr b="1" lang="en" sz="2400">
                <a:solidFill>
                  <a:srgbClr val="124F5B"/>
                </a:solidFill>
                <a:latin typeface="Arial"/>
                <a:ea typeface="Arial"/>
                <a:cs typeface="Arial"/>
                <a:sym typeface="Arial"/>
              </a:rPr>
              <a:t>: </a:t>
            </a:r>
            <a:r>
              <a:rPr lang="en" sz="2400">
                <a:solidFill>
                  <a:srgbClr val="124F5B"/>
                </a:solidFill>
                <a:latin typeface="Arial"/>
                <a:ea typeface="Arial"/>
                <a:cs typeface="Arial"/>
                <a:sym typeface="Arial"/>
              </a:rPr>
              <a:t>First of all we find the variables that  may contain outliers, to detect this I’ve used the box plot  offered by seaborn library.</a:t>
            </a:r>
            <a:endParaRPr sz="2400">
              <a:solidFill>
                <a:srgbClr val="000000"/>
              </a:solidFill>
              <a:latin typeface="Arial"/>
              <a:ea typeface="Arial"/>
              <a:cs typeface="Arial"/>
              <a:sym typeface="Arial"/>
            </a:endParaRPr>
          </a:p>
          <a:p>
            <a:pPr indent="0" lvl="0" marL="457200" marR="4646930" rtl="0" algn="l">
              <a:lnSpc>
                <a:spcPct val="100000"/>
              </a:lnSpc>
              <a:spcBef>
                <a:spcPts val="1055"/>
              </a:spcBef>
              <a:spcAft>
                <a:spcPts val="0"/>
              </a:spcAft>
              <a:buNone/>
            </a:pPr>
            <a:r>
              <a:rPr lang="en" sz="2100">
                <a:solidFill>
                  <a:srgbClr val="124F5B"/>
                </a:solidFill>
                <a:latin typeface="Arial"/>
                <a:ea typeface="Arial"/>
                <a:cs typeface="Arial"/>
                <a:sym typeface="Arial"/>
              </a:rPr>
              <a:t>As we can see here that out of  the possible columns the  columns that contain outliers  are Rainfall, Snowfall, Solar  Radiation and Wind speed.</a:t>
            </a:r>
            <a:endParaRPr sz="2100">
              <a:solidFill>
                <a:srgbClr val="000000"/>
              </a:solidFill>
              <a:latin typeface="Arial"/>
              <a:ea typeface="Arial"/>
              <a:cs typeface="Arial"/>
              <a:sym typeface="Arial"/>
            </a:endParaRPr>
          </a:p>
          <a:p>
            <a:pPr indent="0" lvl="0" marL="457200" marR="4598035" rtl="0" algn="l">
              <a:lnSpc>
                <a:spcPct val="100000"/>
              </a:lnSpc>
              <a:spcBef>
                <a:spcPts val="0"/>
              </a:spcBef>
              <a:spcAft>
                <a:spcPts val="0"/>
              </a:spcAft>
              <a:buNone/>
            </a:pPr>
            <a:r>
              <a:rPr lang="en" sz="2100">
                <a:solidFill>
                  <a:srgbClr val="124F5B"/>
                </a:solidFill>
                <a:latin typeface="Arial"/>
                <a:ea typeface="Arial"/>
                <a:cs typeface="Arial"/>
                <a:sym typeface="Arial"/>
              </a:rPr>
              <a:t>Now we will operate on these  columns and try to remove the  outliers from them using the  IQR method.</a:t>
            </a:r>
            <a:endParaRPr sz="2100">
              <a:solidFill>
                <a:srgbClr val="000000"/>
              </a:solidFill>
              <a:latin typeface="Arial"/>
              <a:ea typeface="Arial"/>
              <a:cs typeface="Arial"/>
              <a:sym typeface="Arial"/>
            </a:endParaRPr>
          </a:p>
          <a:p>
            <a:pPr indent="-322697" lvl="0" marL="457200" marR="514198" rtl="0" algn="l">
              <a:lnSpc>
                <a:spcPct val="100103"/>
              </a:lnSpc>
              <a:spcBef>
                <a:spcPts val="1727"/>
              </a:spcBef>
              <a:spcAft>
                <a:spcPts val="0"/>
              </a:spcAft>
              <a:buClr>
                <a:srgbClr val="FF4747"/>
              </a:buClr>
              <a:buSzPts val="1482"/>
              <a:buChar char="➢"/>
            </a:pPr>
            <a:r>
              <a:t/>
            </a:r>
            <a:endParaRPr b="1" sz="1481">
              <a:solidFill>
                <a:srgbClr val="FF4747"/>
              </a:solidFill>
            </a:endParaRPr>
          </a:p>
        </p:txBody>
      </p:sp>
      <p:sp>
        <p:nvSpPr>
          <p:cNvPr id="366" name="Google Shape;366;p23"/>
          <p:cNvSpPr/>
          <p:nvPr/>
        </p:nvSpPr>
        <p:spPr>
          <a:xfrm>
            <a:off x="4597400" y="1727200"/>
            <a:ext cx="4246800" cy="31587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24"/>
          <p:cNvPicPr preferRelativeResize="0"/>
          <p:nvPr/>
        </p:nvPicPr>
        <p:blipFill>
          <a:blip r:embed="rId3">
            <a:alphaModFix/>
          </a:blip>
          <a:stretch>
            <a:fillRect/>
          </a:stretch>
        </p:blipFill>
        <p:spPr>
          <a:xfrm>
            <a:off x="0" y="0"/>
            <a:ext cx="9144000" cy="5143500"/>
          </a:xfrm>
          <a:prstGeom prst="rect">
            <a:avLst/>
          </a:prstGeom>
          <a:noFill/>
          <a:ln>
            <a:noFill/>
          </a:ln>
        </p:spPr>
      </p:pic>
      <p:sp>
        <p:nvSpPr>
          <p:cNvPr id="372" name="Google Shape;372;p24"/>
          <p:cNvSpPr txBox="1"/>
          <p:nvPr>
            <p:ph type="title"/>
          </p:nvPr>
        </p:nvSpPr>
        <p:spPr>
          <a:xfrm>
            <a:off x="237900" y="79675"/>
            <a:ext cx="8594400" cy="628800"/>
          </a:xfrm>
          <a:prstGeom prst="rect">
            <a:avLst/>
          </a:prstGeom>
        </p:spPr>
        <p:txBody>
          <a:bodyPr anchorCtr="0" anchor="t" bIns="91425" lIns="91425" spcFirstLastPara="1" rIns="91425" wrap="square" tIns="91425">
            <a:normAutofit fontScale="90000"/>
          </a:bodyPr>
          <a:lstStyle/>
          <a:p>
            <a:pPr indent="0" lvl="0" marL="12700" rtl="0" algn="l">
              <a:spcBef>
                <a:spcPts val="0"/>
              </a:spcBef>
              <a:spcAft>
                <a:spcPts val="0"/>
              </a:spcAft>
              <a:buClr>
                <a:srgbClr val="000000"/>
              </a:buClr>
              <a:buFont typeface="Arial"/>
              <a:buNone/>
            </a:pPr>
            <a:r>
              <a:rPr lang="en" sz="3600">
                <a:solidFill>
                  <a:srgbClr val="CC0000"/>
                </a:solidFill>
                <a:latin typeface="Arial"/>
                <a:ea typeface="Arial"/>
                <a:cs typeface="Arial"/>
                <a:sym typeface="Arial"/>
              </a:rPr>
              <a:t>3. Clean up(Contd):</a:t>
            </a:r>
            <a:endParaRPr sz="3600">
              <a:solidFill>
                <a:srgbClr val="CC0000"/>
              </a:solidFill>
              <a:latin typeface="Arial"/>
              <a:ea typeface="Arial"/>
              <a:cs typeface="Arial"/>
              <a:sym typeface="Arial"/>
            </a:endParaRPr>
          </a:p>
          <a:p>
            <a:pPr indent="0" lvl="0" marL="0" rtl="0" algn="l">
              <a:spcBef>
                <a:spcPts val="0"/>
              </a:spcBef>
              <a:spcAft>
                <a:spcPts val="0"/>
              </a:spcAft>
              <a:buNone/>
            </a:pPr>
            <a:r>
              <a:t/>
            </a:r>
            <a:endParaRPr sz="2400">
              <a:solidFill>
                <a:srgbClr val="FF0000"/>
              </a:solidFill>
            </a:endParaRPr>
          </a:p>
        </p:txBody>
      </p:sp>
      <p:sp>
        <p:nvSpPr>
          <p:cNvPr id="373" name="Google Shape;373;p24"/>
          <p:cNvSpPr txBox="1"/>
          <p:nvPr>
            <p:ph idx="1" type="body"/>
          </p:nvPr>
        </p:nvSpPr>
        <p:spPr>
          <a:xfrm>
            <a:off x="346500" y="708475"/>
            <a:ext cx="8594400" cy="4229400"/>
          </a:xfrm>
          <a:prstGeom prst="rect">
            <a:avLst/>
          </a:prstGeom>
        </p:spPr>
        <p:txBody>
          <a:bodyPr anchorCtr="0" anchor="t" bIns="91425" lIns="91425" spcFirstLastPara="1" rIns="91425" wrap="square" tIns="91425">
            <a:noAutofit/>
          </a:bodyPr>
          <a:lstStyle/>
          <a:p>
            <a:pPr indent="-520700" lvl="0" marL="545465" marR="69215" rtl="0" algn="l">
              <a:lnSpc>
                <a:spcPct val="100000"/>
              </a:lnSpc>
              <a:spcBef>
                <a:spcPts val="0"/>
              </a:spcBef>
              <a:spcAft>
                <a:spcPts val="0"/>
              </a:spcAft>
              <a:buClr>
                <a:srgbClr val="124F5B"/>
              </a:buClr>
              <a:buSzPts val="2200"/>
              <a:buFont typeface="Verdana"/>
              <a:buChar char="❖"/>
            </a:pPr>
            <a:r>
              <a:rPr b="1" lang="en" sz="2200">
                <a:solidFill>
                  <a:srgbClr val="124F5B"/>
                </a:solidFill>
                <a:latin typeface="Arial"/>
                <a:ea typeface="Arial"/>
                <a:cs typeface="Arial"/>
                <a:sym typeface="Arial"/>
              </a:rPr>
              <a:t>By using the IQR (Interquartile range) method we have  found out the upper fence and lower fence and removed  all the elements that have values greater or lesser than  them respectively.</a:t>
            </a:r>
            <a:endParaRPr sz="2200">
              <a:solidFill>
                <a:srgbClr val="000000"/>
              </a:solidFill>
              <a:latin typeface="Arial"/>
              <a:ea typeface="Arial"/>
              <a:cs typeface="Arial"/>
              <a:sym typeface="Arial"/>
            </a:endParaRPr>
          </a:p>
          <a:p>
            <a:pPr indent="-520700" lvl="0" marL="545465" marR="5080" rtl="0" algn="l">
              <a:lnSpc>
                <a:spcPct val="100000"/>
              </a:lnSpc>
              <a:spcBef>
                <a:spcPts val="0"/>
              </a:spcBef>
              <a:spcAft>
                <a:spcPts val="0"/>
              </a:spcAft>
              <a:buClr>
                <a:srgbClr val="124F5B"/>
              </a:buClr>
              <a:buSzPts val="2200"/>
              <a:buFont typeface="Verdana"/>
              <a:buChar char="❖"/>
            </a:pPr>
            <a:r>
              <a:rPr b="1" lang="en" sz="2200">
                <a:solidFill>
                  <a:srgbClr val="124F5B"/>
                </a:solidFill>
                <a:latin typeface="Arial"/>
                <a:ea typeface="Arial"/>
                <a:cs typeface="Arial"/>
                <a:sym typeface="Arial"/>
              </a:rPr>
              <a:t>Once we remove all the outliers, another problem arises.  Many null values are created in place of these outliers.</a:t>
            </a:r>
            <a:endParaRPr sz="2200">
              <a:solidFill>
                <a:srgbClr val="000000"/>
              </a:solidFill>
              <a:latin typeface="Arial"/>
              <a:ea typeface="Arial"/>
              <a:cs typeface="Arial"/>
              <a:sym typeface="Arial"/>
            </a:endParaRPr>
          </a:p>
          <a:p>
            <a:pPr indent="-520700" lvl="0" marL="545465" marR="128904" rtl="0" algn="l">
              <a:lnSpc>
                <a:spcPct val="100000"/>
              </a:lnSpc>
              <a:spcBef>
                <a:spcPts val="0"/>
              </a:spcBef>
              <a:spcAft>
                <a:spcPts val="0"/>
              </a:spcAft>
              <a:buClr>
                <a:srgbClr val="124F5B"/>
              </a:buClr>
              <a:buSzPts val="2200"/>
              <a:buFont typeface="Verdana"/>
              <a:buChar char="❖"/>
            </a:pPr>
            <a:r>
              <a:rPr b="1" lang="en" sz="2200">
                <a:solidFill>
                  <a:srgbClr val="124F5B"/>
                </a:solidFill>
                <a:latin typeface="Arial"/>
                <a:ea typeface="Arial"/>
                <a:cs typeface="Arial"/>
                <a:sym typeface="Arial"/>
              </a:rPr>
              <a:t>To fix this I have imputed them with the median value of  that particular column or field.</a:t>
            </a:r>
            <a:endParaRPr sz="2200">
              <a:solidFill>
                <a:srgbClr val="000000"/>
              </a:solidFill>
              <a:latin typeface="Arial"/>
              <a:ea typeface="Arial"/>
              <a:cs typeface="Arial"/>
              <a:sym typeface="Arial"/>
            </a:endParaRPr>
          </a:p>
          <a:p>
            <a:pPr indent="-520700" lvl="0" marL="545465" marR="478155" rtl="0" algn="just">
              <a:lnSpc>
                <a:spcPct val="100000"/>
              </a:lnSpc>
              <a:spcBef>
                <a:spcPts val="0"/>
              </a:spcBef>
              <a:spcAft>
                <a:spcPts val="0"/>
              </a:spcAft>
              <a:buClr>
                <a:srgbClr val="124F5B"/>
              </a:buClr>
              <a:buSzPts val="2200"/>
              <a:buFont typeface="Verdana"/>
              <a:buChar char="❖"/>
            </a:pPr>
            <a:r>
              <a:rPr b="1" lang="en" sz="2200">
                <a:solidFill>
                  <a:srgbClr val="124F5B"/>
                </a:solidFill>
                <a:latin typeface="Arial"/>
                <a:ea typeface="Arial"/>
                <a:cs typeface="Arial"/>
                <a:sym typeface="Arial"/>
              </a:rPr>
              <a:t>Usually mean is used to impute null values, but since  mean is highly affected by outliers and median is not  really affected, therefore I have chosen the median to  impute these null values created by outlier removal.</a:t>
            </a:r>
            <a:endParaRPr sz="2200">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p25"/>
          <p:cNvPicPr preferRelativeResize="0"/>
          <p:nvPr/>
        </p:nvPicPr>
        <p:blipFill>
          <a:blip r:embed="rId3">
            <a:alphaModFix/>
          </a:blip>
          <a:stretch>
            <a:fillRect/>
          </a:stretch>
        </p:blipFill>
        <p:spPr>
          <a:xfrm>
            <a:off x="0" y="0"/>
            <a:ext cx="9144000" cy="5143500"/>
          </a:xfrm>
          <a:prstGeom prst="rect">
            <a:avLst/>
          </a:prstGeom>
          <a:noFill/>
          <a:ln>
            <a:noFill/>
          </a:ln>
        </p:spPr>
      </p:pic>
      <p:sp>
        <p:nvSpPr>
          <p:cNvPr id="379" name="Google Shape;379;p25"/>
          <p:cNvSpPr txBox="1"/>
          <p:nvPr>
            <p:ph type="title"/>
          </p:nvPr>
        </p:nvSpPr>
        <p:spPr>
          <a:xfrm>
            <a:off x="237900" y="79675"/>
            <a:ext cx="8594400" cy="593100"/>
          </a:xfrm>
          <a:prstGeom prst="rect">
            <a:avLst/>
          </a:prstGeom>
        </p:spPr>
        <p:txBody>
          <a:bodyPr anchorCtr="0" anchor="t" bIns="91425" lIns="91425" spcFirstLastPara="1" rIns="91425" wrap="square" tIns="91425">
            <a:normAutofit fontScale="90000"/>
          </a:bodyPr>
          <a:lstStyle/>
          <a:p>
            <a:pPr indent="0" lvl="0" marL="12700" rtl="0" algn="l">
              <a:spcBef>
                <a:spcPts val="0"/>
              </a:spcBef>
              <a:spcAft>
                <a:spcPts val="0"/>
              </a:spcAft>
              <a:buClr>
                <a:srgbClr val="000000"/>
              </a:buClr>
              <a:buFont typeface="Arial"/>
              <a:buNone/>
            </a:pPr>
            <a:r>
              <a:rPr lang="en" sz="3600">
                <a:solidFill>
                  <a:srgbClr val="CC0000"/>
                </a:solidFill>
                <a:latin typeface="Arial"/>
                <a:ea typeface="Arial"/>
                <a:cs typeface="Arial"/>
                <a:sym typeface="Arial"/>
              </a:rPr>
              <a:t>4. Feature Engineering:</a:t>
            </a:r>
            <a:endParaRPr sz="3600">
              <a:solidFill>
                <a:srgbClr val="CC0000"/>
              </a:solidFill>
              <a:latin typeface="Arial"/>
              <a:ea typeface="Arial"/>
              <a:cs typeface="Arial"/>
              <a:sym typeface="Arial"/>
            </a:endParaRPr>
          </a:p>
          <a:p>
            <a:pPr indent="0" lvl="0" marL="0" rtl="0" algn="l">
              <a:spcBef>
                <a:spcPts val="0"/>
              </a:spcBef>
              <a:spcAft>
                <a:spcPts val="0"/>
              </a:spcAft>
              <a:buNone/>
            </a:pPr>
            <a:r>
              <a:t/>
            </a:r>
            <a:endParaRPr sz="2400">
              <a:solidFill>
                <a:srgbClr val="FF0000"/>
              </a:solidFill>
            </a:endParaRPr>
          </a:p>
        </p:txBody>
      </p:sp>
      <p:sp>
        <p:nvSpPr>
          <p:cNvPr id="380" name="Google Shape;380;p25"/>
          <p:cNvSpPr txBox="1"/>
          <p:nvPr>
            <p:ph idx="1" type="body"/>
          </p:nvPr>
        </p:nvSpPr>
        <p:spPr>
          <a:xfrm>
            <a:off x="325125" y="672775"/>
            <a:ext cx="8507100" cy="4244700"/>
          </a:xfrm>
          <a:prstGeom prst="rect">
            <a:avLst/>
          </a:prstGeom>
        </p:spPr>
        <p:txBody>
          <a:bodyPr anchorCtr="0" anchor="t" bIns="91425" lIns="91425" spcFirstLastPara="1" rIns="91425" wrap="square" tIns="91425">
            <a:noAutofit/>
          </a:bodyPr>
          <a:lstStyle/>
          <a:p>
            <a:pPr indent="-520700" lvl="0" marL="545465" marR="5080" rtl="0" algn="l">
              <a:lnSpc>
                <a:spcPct val="100000"/>
              </a:lnSpc>
              <a:spcBef>
                <a:spcPts val="0"/>
              </a:spcBef>
              <a:spcAft>
                <a:spcPts val="0"/>
              </a:spcAft>
              <a:buClr>
                <a:srgbClr val="124F5B"/>
              </a:buClr>
              <a:buSzPts val="2200"/>
              <a:buFont typeface="Verdana"/>
              <a:buChar char="❖"/>
            </a:pPr>
            <a:r>
              <a:rPr b="1" lang="en" sz="2200">
                <a:solidFill>
                  <a:srgbClr val="124F5B"/>
                </a:solidFill>
                <a:latin typeface="Arial"/>
                <a:ea typeface="Arial"/>
                <a:cs typeface="Arial"/>
                <a:sym typeface="Arial"/>
              </a:rPr>
              <a:t>Feature encoding: Machine learning models can only work  with numerical values and therefore we have to turn the  categorical columns to numerical columns, and this is  achieved by feature encoding.</a:t>
            </a:r>
            <a:endParaRPr sz="2200">
              <a:solidFill>
                <a:srgbClr val="000000"/>
              </a:solidFill>
              <a:latin typeface="Arial"/>
              <a:ea typeface="Arial"/>
              <a:cs typeface="Arial"/>
              <a:sym typeface="Arial"/>
            </a:endParaRPr>
          </a:p>
          <a:p>
            <a:pPr indent="-520700" lvl="0" marL="545465" marR="393065" rtl="0" algn="l">
              <a:lnSpc>
                <a:spcPct val="100000"/>
              </a:lnSpc>
              <a:spcBef>
                <a:spcPts val="0"/>
              </a:spcBef>
              <a:spcAft>
                <a:spcPts val="0"/>
              </a:spcAft>
              <a:buClr>
                <a:srgbClr val="124F5B"/>
              </a:buClr>
              <a:buSzPts val="2200"/>
              <a:buFont typeface="Verdana"/>
              <a:buChar char="❖"/>
            </a:pPr>
            <a:r>
              <a:rPr b="1" lang="en" sz="2200">
                <a:solidFill>
                  <a:srgbClr val="124F5B"/>
                </a:solidFill>
                <a:latin typeface="Arial"/>
                <a:ea typeface="Arial"/>
                <a:cs typeface="Arial"/>
                <a:sym typeface="Arial"/>
              </a:rPr>
              <a:t>In our dataset, we have three columns that have to be  converted into numerical columns and they are Season,  Holiday, Functioning day.</a:t>
            </a:r>
            <a:endParaRPr sz="2200">
              <a:solidFill>
                <a:srgbClr val="000000"/>
              </a:solidFill>
              <a:latin typeface="Arial"/>
              <a:ea typeface="Arial"/>
              <a:cs typeface="Arial"/>
              <a:sym typeface="Arial"/>
            </a:endParaRPr>
          </a:p>
          <a:p>
            <a:pPr indent="-520700" lvl="0" marL="545465" marR="211453" rtl="0" algn="l">
              <a:lnSpc>
                <a:spcPct val="100000"/>
              </a:lnSpc>
              <a:spcBef>
                <a:spcPts val="0"/>
              </a:spcBef>
              <a:spcAft>
                <a:spcPts val="0"/>
              </a:spcAft>
              <a:buClr>
                <a:srgbClr val="124F5B"/>
              </a:buClr>
              <a:buSzPts val="2200"/>
              <a:buFont typeface="Verdana"/>
              <a:buChar char="❖"/>
            </a:pPr>
            <a:r>
              <a:rPr b="1" lang="en" sz="2200">
                <a:solidFill>
                  <a:srgbClr val="124F5B"/>
                </a:solidFill>
                <a:latin typeface="Arial"/>
                <a:ea typeface="Arial"/>
                <a:cs typeface="Arial"/>
                <a:sym typeface="Arial"/>
              </a:rPr>
              <a:t>Holiday and Functioning day is directly converted by one  hot encoding. For Seasons column, I have created 4  different new columns for each season and used one hot  encoding on them and deleted the original seasons  column.</a:t>
            </a:r>
            <a:endParaRPr sz="2200">
              <a:solidFill>
                <a:srgbClr val="000000"/>
              </a:solidFill>
              <a:latin typeface="Arial"/>
              <a:ea typeface="Arial"/>
              <a:cs typeface="Arial"/>
              <a:sym typeface="Arial"/>
            </a:endParaRPr>
          </a:p>
          <a:p>
            <a:pPr indent="0" lvl="0" marL="0" rtl="0" algn="l">
              <a:lnSpc>
                <a:spcPct val="100000"/>
              </a:lnSpc>
              <a:spcBef>
                <a:spcPts val="1729"/>
              </a:spcBef>
              <a:spcAft>
                <a:spcPts val="0"/>
              </a:spcAft>
              <a:buNone/>
            </a:pPr>
            <a:r>
              <a:t/>
            </a:r>
            <a:endParaRPr b="1" sz="1281">
              <a:solidFill>
                <a:srgbClr val="FF4747"/>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p26"/>
          <p:cNvPicPr preferRelativeResize="0"/>
          <p:nvPr/>
        </p:nvPicPr>
        <p:blipFill>
          <a:blip r:embed="rId3">
            <a:alphaModFix/>
          </a:blip>
          <a:stretch>
            <a:fillRect/>
          </a:stretch>
        </p:blipFill>
        <p:spPr>
          <a:xfrm>
            <a:off x="0" y="0"/>
            <a:ext cx="9144000" cy="5143500"/>
          </a:xfrm>
          <a:prstGeom prst="rect">
            <a:avLst/>
          </a:prstGeom>
          <a:noFill/>
          <a:ln>
            <a:noFill/>
          </a:ln>
        </p:spPr>
      </p:pic>
      <p:sp>
        <p:nvSpPr>
          <p:cNvPr id="386" name="Google Shape;386;p26"/>
          <p:cNvSpPr txBox="1"/>
          <p:nvPr>
            <p:ph type="title"/>
          </p:nvPr>
        </p:nvSpPr>
        <p:spPr>
          <a:xfrm>
            <a:off x="237900" y="79675"/>
            <a:ext cx="8594400" cy="611100"/>
          </a:xfrm>
          <a:prstGeom prst="rect">
            <a:avLst/>
          </a:prstGeom>
        </p:spPr>
        <p:txBody>
          <a:bodyPr anchorCtr="0" anchor="t" bIns="91425" lIns="91425" spcFirstLastPara="1" rIns="91425" wrap="square" tIns="91425">
            <a:normAutofit fontScale="90000"/>
          </a:bodyPr>
          <a:lstStyle/>
          <a:p>
            <a:pPr indent="0" lvl="0" marL="12700" rtl="0" algn="l">
              <a:spcBef>
                <a:spcPts val="0"/>
              </a:spcBef>
              <a:spcAft>
                <a:spcPts val="0"/>
              </a:spcAft>
              <a:buClr>
                <a:srgbClr val="000000"/>
              </a:buClr>
              <a:buFont typeface="Arial"/>
              <a:buNone/>
            </a:pPr>
            <a:r>
              <a:rPr lang="en" sz="3600">
                <a:solidFill>
                  <a:srgbClr val="CC0000"/>
                </a:solidFill>
                <a:latin typeface="Arial"/>
                <a:ea typeface="Arial"/>
                <a:cs typeface="Arial"/>
                <a:sym typeface="Arial"/>
              </a:rPr>
              <a:t>4. Feature Engineering(Contd):</a:t>
            </a:r>
            <a:endParaRPr sz="3600">
              <a:solidFill>
                <a:srgbClr val="CC0000"/>
              </a:solidFill>
              <a:latin typeface="Arial"/>
              <a:ea typeface="Arial"/>
              <a:cs typeface="Arial"/>
              <a:sym typeface="Arial"/>
            </a:endParaRPr>
          </a:p>
          <a:p>
            <a:pPr indent="0" lvl="0" marL="0" rtl="0" algn="l">
              <a:spcBef>
                <a:spcPts val="0"/>
              </a:spcBef>
              <a:spcAft>
                <a:spcPts val="0"/>
              </a:spcAft>
              <a:buNone/>
            </a:pPr>
            <a:r>
              <a:t/>
            </a:r>
            <a:endParaRPr sz="2400">
              <a:solidFill>
                <a:srgbClr val="FF0000"/>
              </a:solidFill>
            </a:endParaRPr>
          </a:p>
        </p:txBody>
      </p:sp>
      <p:sp>
        <p:nvSpPr>
          <p:cNvPr id="387" name="Google Shape;387;p26"/>
          <p:cNvSpPr txBox="1"/>
          <p:nvPr>
            <p:ph idx="1" type="body"/>
          </p:nvPr>
        </p:nvSpPr>
        <p:spPr>
          <a:xfrm>
            <a:off x="237900" y="792475"/>
            <a:ext cx="6913200" cy="3294900"/>
          </a:xfrm>
          <a:prstGeom prst="rect">
            <a:avLst/>
          </a:prstGeom>
        </p:spPr>
        <p:txBody>
          <a:bodyPr anchorCtr="0" anchor="t" bIns="91425" lIns="91425" spcFirstLastPara="1" rIns="91425" wrap="square" tIns="91425">
            <a:noAutofit/>
          </a:bodyPr>
          <a:lstStyle/>
          <a:p>
            <a:pPr indent="-508000" lvl="0" marL="546100" rtl="0" algn="l">
              <a:lnSpc>
                <a:spcPct val="100000"/>
              </a:lnSpc>
              <a:spcBef>
                <a:spcPts val="0"/>
              </a:spcBef>
              <a:spcAft>
                <a:spcPts val="0"/>
              </a:spcAft>
              <a:buClr>
                <a:srgbClr val="124F5B"/>
              </a:buClr>
              <a:buSzPts val="2000"/>
              <a:buFont typeface="Verdana"/>
              <a:buChar char="❖"/>
            </a:pPr>
            <a:r>
              <a:rPr b="1" lang="en" sz="2000">
                <a:solidFill>
                  <a:srgbClr val="124F5B"/>
                </a:solidFill>
                <a:latin typeface="Arial"/>
                <a:ea typeface="Arial"/>
                <a:cs typeface="Arial"/>
                <a:sym typeface="Arial"/>
              </a:rPr>
              <a:t>Checking correlation for feature removal:</a:t>
            </a:r>
            <a:endParaRPr sz="2000">
              <a:solidFill>
                <a:srgbClr val="000000"/>
              </a:solidFill>
              <a:latin typeface="Arial"/>
              <a:ea typeface="Arial"/>
              <a:cs typeface="Arial"/>
              <a:sym typeface="Arial"/>
            </a:endParaRPr>
          </a:p>
          <a:p>
            <a:pPr indent="0" lvl="0" marL="571500" marR="2726055" rtl="0" algn="l">
              <a:lnSpc>
                <a:spcPct val="100000"/>
              </a:lnSpc>
              <a:spcBef>
                <a:spcPts val="905"/>
              </a:spcBef>
              <a:spcAft>
                <a:spcPts val="0"/>
              </a:spcAft>
              <a:buNone/>
            </a:pPr>
            <a:r>
              <a:rPr b="1" lang="en" sz="1700">
                <a:solidFill>
                  <a:srgbClr val="124F5B"/>
                </a:solidFill>
                <a:latin typeface="Arial"/>
                <a:ea typeface="Arial"/>
                <a:cs typeface="Arial"/>
                <a:sym typeface="Arial"/>
              </a:rPr>
              <a:t>Here we can see that the  column Dew point  temperature has high  correlation with the  Temperature column. I also  don’t think that the dew point  temperature would add any  value to the ML model,  therefore keeping these  things in mind, I’ve dropped  the Dew point temperature  column.</a:t>
            </a:r>
            <a:endParaRPr sz="1081">
              <a:solidFill>
                <a:srgbClr val="000000"/>
              </a:solidFill>
            </a:endParaRPr>
          </a:p>
        </p:txBody>
      </p:sp>
      <p:sp>
        <p:nvSpPr>
          <p:cNvPr id="388" name="Google Shape;388;p26"/>
          <p:cNvSpPr/>
          <p:nvPr/>
        </p:nvSpPr>
        <p:spPr>
          <a:xfrm>
            <a:off x="4328150" y="1297850"/>
            <a:ext cx="4504200" cy="32949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id="393" name="Google Shape;393;p27"/>
          <p:cNvPicPr preferRelativeResize="0"/>
          <p:nvPr/>
        </p:nvPicPr>
        <p:blipFill>
          <a:blip r:embed="rId3">
            <a:alphaModFix/>
          </a:blip>
          <a:stretch>
            <a:fillRect/>
          </a:stretch>
        </p:blipFill>
        <p:spPr>
          <a:xfrm>
            <a:off x="0" y="0"/>
            <a:ext cx="9144000" cy="5143500"/>
          </a:xfrm>
          <a:prstGeom prst="rect">
            <a:avLst/>
          </a:prstGeom>
          <a:noFill/>
          <a:ln>
            <a:noFill/>
          </a:ln>
        </p:spPr>
      </p:pic>
      <p:sp>
        <p:nvSpPr>
          <p:cNvPr id="394" name="Google Shape;394;p27"/>
          <p:cNvSpPr txBox="1"/>
          <p:nvPr>
            <p:ph type="title"/>
          </p:nvPr>
        </p:nvSpPr>
        <p:spPr>
          <a:xfrm>
            <a:off x="237900" y="79675"/>
            <a:ext cx="8594400" cy="516900"/>
          </a:xfrm>
          <a:prstGeom prst="rect">
            <a:avLst/>
          </a:prstGeom>
        </p:spPr>
        <p:txBody>
          <a:bodyPr anchorCtr="0" anchor="t" bIns="91425" lIns="91425" spcFirstLastPara="1" rIns="91425" wrap="square" tIns="91425">
            <a:normAutofit fontScale="90000"/>
          </a:bodyPr>
          <a:lstStyle/>
          <a:p>
            <a:pPr indent="0" lvl="0" marL="12700" rtl="0" algn="l">
              <a:spcBef>
                <a:spcPts val="0"/>
              </a:spcBef>
              <a:spcAft>
                <a:spcPts val="0"/>
              </a:spcAft>
              <a:buClr>
                <a:srgbClr val="000000"/>
              </a:buClr>
              <a:buFont typeface="Arial"/>
              <a:buNone/>
            </a:pPr>
            <a:r>
              <a:rPr lang="en" sz="3600">
                <a:solidFill>
                  <a:srgbClr val="CC0000"/>
                </a:solidFill>
                <a:latin typeface="Arial"/>
                <a:ea typeface="Arial"/>
                <a:cs typeface="Arial"/>
                <a:sym typeface="Arial"/>
              </a:rPr>
              <a:t>4. Feature Engineering(Contd):</a:t>
            </a:r>
            <a:endParaRPr sz="3600">
              <a:solidFill>
                <a:srgbClr val="CC0000"/>
              </a:solidFill>
              <a:latin typeface="Arial"/>
              <a:ea typeface="Arial"/>
              <a:cs typeface="Arial"/>
              <a:sym typeface="Arial"/>
            </a:endParaRPr>
          </a:p>
          <a:p>
            <a:pPr indent="0" lvl="0" marL="0" rtl="0" algn="l">
              <a:spcBef>
                <a:spcPts val="0"/>
              </a:spcBef>
              <a:spcAft>
                <a:spcPts val="0"/>
              </a:spcAft>
              <a:buNone/>
            </a:pPr>
            <a:r>
              <a:t/>
            </a:r>
            <a:endParaRPr sz="2400">
              <a:solidFill>
                <a:srgbClr val="FF0000"/>
              </a:solidFill>
            </a:endParaRPr>
          </a:p>
        </p:txBody>
      </p:sp>
      <p:sp>
        <p:nvSpPr>
          <p:cNvPr id="395" name="Google Shape;395;p27"/>
          <p:cNvSpPr txBox="1"/>
          <p:nvPr>
            <p:ph idx="1" type="body"/>
          </p:nvPr>
        </p:nvSpPr>
        <p:spPr>
          <a:xfrm>
            <a:off x="362350" y="751850"/>
            <a:ext cx="5186700" cy="4293300"/>
          </a:xfrm>
          <a:prstGeom prst="rect">
            <a:avLst/>
          </a:prstGeom>
        </p:spPr>
        <p:txBody>
          <a:bodyPr anchorCtr="0" anchor="t" bIns="91425" lIns="91425" spcFirstLastPara="1" rIns="91425" wrap="square" tIns="91425">
            <a:noAutofit/>
          </a:bodyPr>
          <a:lstStyle/>
          <a:p>
            <a:pPr indent="-476250" lvl="0" marL="494665" marR="799465" rtl="0" algn="l">
              <a:lnSpc>
                <a:spcPct val="100000"/>
              </a:lnSpc>
              <a:spcBef>
                <a:spcPts val="0"/>
              </a:spcBef>
              <a:spcAft>
                <a:spcPts val="0"/>
              </a:spcAft>
              <a:buClr>
                <a:srgbClr val="124F5B"/>
              </a:buClr>
              <a:buSzPts val="1900"/>
              <a:buFont typeface="Verdana"/>
              <a:buChar char="❖"/>
            </a:pPr>
            <a:r>
              <a:rPr b="1" lang="en" sz="1900">
                <a:solidFill>
                  <a:srgbClr val="124F5B"/>
                </a:solidFill>
                <a:latin typeface="Arial"/>
                <a:ea typeface="Arial"/>
                <a:cs typeface="Arial"/>
                <a:sym typeface="Arial"/>
              </a:rPr>
              <a:t>Removing multicollinearity:  Multicollinearity is when two  independent variables are highly  correlated to each other</a:t>
            </a:r>
            <a:endParaRPr sz="1900">
              <a:solidFill>
                <a:srgbClr val="000000"/>
              </a:solidFill>
              <a:latin typeface="Arial"/>
              <a:ea typeface="Arial"/>
              <a:cs typeface="Arial"/>
              <a:sym typeface="Arial"/>
            </a:endParaRPr>
          </a:p>
          <a:p>
            <a:pPr indent="-476250" lvl="0" marL="494665" marR="151130" rtl="0" algn="l">
              <a:lnSpc>
                <a:spcPct val="100000"/>
              </a:lnSpc>
              <a:spcBef>
                <a:spcPts val="0"/>
              </a:spcBef>
              <a:spcAft>
                <a:spcPts val="0"/>
              </a:spcAft>
              <a:buClr>
                <a:srgbClr val="124F5B"/>
              </a:buClr>
              <a:buSzPts val="1900"/>
              <a:buFont typeface="Verdana"/>
              <a:buChar char="❖"/>
            </a:pPr>
            <a:r>
              <a:rPr b="1" lang="en" sz="1900">
                <a:solidFill>
                  <a:srgbClr val="124F5B"/>
                </a:solidFill>
                <a:latin typeface="Arial"/>
                <a:ea typeface="Arial"/>
                <a:cs typeface="Arial"/>
                <a:sym typeface="Arial"/>
              </a:rPr>
              <a:t>I’ve checked for multicollinearity by  using the variance inflation factor. For  this project I’ve kept the accepted  range for VIF below 10.</a:t>
            </a:r>
            <a:endParaRPr sz="1900">
              <a:solidFill>
                <a:srgbClr val="000000"/>
              </a:solidFill>
              <a:latin typeface="Arial"/>
              <a:ea typeface="Arial"/>
              <a:cs typeface="Arial"/>
              <a:sym typeface="Arial"/>
            </a:endParaRPr>
          </a:p>
          <a:p>
            <a:pPr indent="-476250" lvl="0" marL="494665" marR="5080" rtl="0" algn="l">
              <a:lnSpc>
                <a:spcPct val="100000"/>
              </a:lnSpc>
              <a:spcBef>
                <a:spcPts val="0"/>
              </a:spcBef>
              <a:spcAft>
                <a:spcPts val="0"/>
              </a:spcAft>
              <a:buClr>
                <a:srgbClr val="124F5B"/>
              </a:buClr>
              <a:buSzPts val="1900"/>
              <a:buFont typeface="Verdana"/>
              <a:buChar char="❖"/>
            </a:pPr>
            <a:r>
              <a:rPr b="1" lang="en" sz="1900">
                <a:solidFill>
                  <a:srgbClr val="124F5B"/>
                </a:solidFill>
                <a:latin typeface="Arial"/>
                <a:ea typeface="Arial"/>
                <a:cs typeface="Arial"/>
                <a:sym typeface="Arial"/>
              </a:rPr>
              <a:t>All the seasons columns had high VIF  so I removed the winter column and  also Functioning day had to be  removed so that all the columns have a  VIF less than 10.</a:t>
            </a:r>
            <a:endParaRPr sz="1900">
              <a:solidFill>
                <a:srgbClr val="000000"/>
              </a:solidFill>
              <a:latin typeface="Arial"/>
              <a:ea typeface="Arial"/>
              <a:cs typeface="Arial"/>
              <a:sym typeface="Arial"/>
            </a:endParaRPr>
          </a:p>
        </p:txBody>
      </p:sp>
      <p:graphicFrame>
        <p:nvGraphicFramePr>
          <p:cNvPr id="396" name="Google Shape;396;p27"/>
          <p:cNvGraphicFramePr/>
          <p:nvPr/>
        </p:nvGraphicFramePr>
        <p:xfrm>
          <a:off x="5549151" y="862313"/>
          <a:ext cx="3000000" cy="3000000"/>
        </p:xfrm>
        <a:graphic>
          <a:graphicData uri="http://schemas.openxmlformats.org/drawingml/2006/table">
            <a:tbl>
              <a:tblPr bandRow="1" firstRow="1">
                <a:noFill/>
                <a:tableStyleId>{E499BD96-A32C-4E6F-BD83-5A7E13C70A40}</a:tableStyleId>
              </a:tblPr>
              <a:tblGrid>
                <a:gridCol w="2115175"/>
                <a:gridCol w="1202700"/>
              </a:tblGrid>
              <a:tr h="396200">
                <a:tc>
                  <a:txBody>
                    <a:bodyPr/>
                    <a:lstStyle/>
                    <a:p>
                      <a:pPr indent="0" lvl="0" marL="85090" marR="0" rtl="0" algn="l">
                        <a:lnSpc>
                          <a:spcPct val="100000"/>
                        </a:lnSpc>
                        <a:spcBef>
                          <a:spcPts val="0"/>
                        </a:spcBef>
                        <a:spcAft>
                          <a:spcPts val="0"/>
                        </a:spcAft>
                        <a:buNone/>
                      </a:pPr>
                      <a:r>
                        <a:rPr b="1" lang="en" sz="1400" u="none" cap="none" strike="noStrike">
                          <a:solidFill>
                            <a:srgbClr val="124F5B"/>
                          </a:solidFill>
                          <a:latin typeface="Arial"/>
                          <a:ea typeface="Arial"/>
                          <a:cs typeface="Arial"/>
                          <a:sym typeface="Arial"/>
                        </a:rPr>
                        <a:t>Hour</a:t>
                      </a:r>
                      <a:endParaRPr sz="1400" u="none" cap="none" strike="noStrike">
                        <a:latin typeface="Arial"/>
                        <a:ea typeface="Arial"/>
                        <a:cs typeface="Arial"/>
                        <a:sym typeface="Arial"/>
                      </a:endParaRPr>
                    </a:p>
                  </a:txBody>
                  <a:tcPr marT="78750" marB="0" marR="0" marL="0">
                    <a:lnL cap="flat" cmpd="sng" w="28575">
                      <a:solidFill>
                        <a:srgbClr val="383838"/>
                      </a:solidFill>
                      <a:prstDash val="solid"/>
                      <a:round/>
                      <a:headEnd len="sm" w="sm" type="none"/>
                      <a:tailEnd len="sm" w="sm" type="none"/>
                    </a:lnL>
                    <a:lnR cap="flat" cmpd="sng" w="28575">
                      <a:solidFill>
                        <a:srgbClr val="383838"/>
                      </a:solidFill>
                      <a:prstDash val="solid"/>
                      <a:round/>
                      <a:headEnd len="sm" w="sm" type="none"/>
                      <a:tailEnd len="sm" w="sm" type="none"/>
                    </a:lnR>
                    <a:lnT cap="flat" cmpd="sng" w="28575">
                      <a:solidFill>
                        <a:srgbClr val="383838"/>
                      </a:solidFill>
                      <a:prstDash val="solid"/>
                      <a:round/>
                      <a:headEnd len="sm" w="sm" type="none"/>
                      <a:tailEnd len="sm" w="sm" type="none"/>
                    </a:lnT>
                    <a:lnB cap="flat" cmpd="sng" w="28575">
                      <a:solidFill>
                        <a:srgbClr val="383838"/>
                      </a:solidFill>
                      <a:prstDash val="solid"/>
                      <a:round/>
                      <a:headEnd len="sm" w="sm" type="none"/>
                      <a:tailEnd len="sm" w="sm" type="none"/>
                    </a:lnB>
                  </a:tcPr>
                </a:tc>
                <a:tc>
                  <a:txBody>
                    <a:bodyPr/>
                    <a:lstStyle/>
                    <a:p>
                      <a:pPr indent="0" lvl="0" marL="85090" marR="0" rtl="0" algn="l">
                        <a:lnSpc>
                          <a:spcPct val="100000"/>
                        </a:lnSpc>
                        <a:spcBef>
                          <a:spcPts val="0"/>
                        </a:spcBef>
                        <a:spcAft>
                          <a:spcPts val="0"/>
                        </a:spcAft>
                        <a:buNone/>
                      </a:pPr>
                      <a:r>
                        <a:rPr b="1" lang="en" sz="1400" u="none" cap="none" strike="noStrike">
                          <a:solidFill>
                            <a:srgbClr val="124F5B"/>
                          </a:solidFill>
                          <a:latin typeface="Arial"/>
                          <a:ea typeface="Arial"/>
                          <a:cs typeface="Arial"/>
                          <a:sym typeface="Arial"/>
                        </a:rPr>
                        <a:t>4.025</a:t>
                      </a:r>
                      <a:endParaRPr sz="1400" u="none" cap="none" strike="noStrike">
                        <a:latin typeface="Arial"/>
                        <a:ea typeface="Arial"/>
                        <a:cs typeface="Arial"/>
                        <a:sym typeface="Arial"/>
                      </a:endParaRPr>
                    </a:p>
                  </a:txBody>
                  <a:tcPr marT="78750" marB="0" marR="0" marL="0">
                    <a:lnL cap="flat" cmpd="sng" w="28575">
                      <a:solidFill>
                        <a:srgbClr val="383838"/>
                      </a:solidFill>
                      <a:prstDash val="solid"/>
                      <a:round/>
                      <a:headEnd len="sm" w="sm" type="none"/>
                      <a:tailEnd len="sm" w="sm" type="none"/>
                    </a:lnL>
                    <a:lnR cap="flat" cmpd="sng" w="28575">
                      <a:solidFill>
                        <a:srgbClr val="383838"/>
                      </a:solidFill>
                      <a:prstDash val="solid"/>
                      <a:round/>
                      <a:headEnd len="sm" w="sm" type="none"/>
                      <a:tailEnd len="sm" w="sm" type="none"/>
                    </a:lnR>
                    <a:lnT cap="flat" cmpd="sng" w="28575">
                      <a:solidFill>
                        <a:srgbClr val="383838"/>
                      </a:solidFill>
                      <a:prstDash val="solid"/>
                      <a:round/>
                      <a:headEnd len="sm" w="sm" type="none"/>
                      <a:tailEnd len="sm" w="sm" type="none"/>
                    </a:lnT>
                    <a:lnB cap="flat" cmpd="sng" w="28575">
                      <a:solidFill>
                        <a:srgbClr val="383838"/>
                      </a:solidFill>
                      <a:prstDash val="solid"/>
                      <a:round/>
                      <a:headEnd len="sm" w="sm" type="none"/>
                      <a:tailEnd len="sm" w="sm" type="none"/>
                    </a:lnB>
                  </a:tcPr>
                </a:tc>
              </a:tr>
              <a:tr h="396200">
                <a:tc>
                  <a:txBody>
                    <a:bodyPr/>
                    <a:lstStyle/>
                    <a:p>
                      <a:pPr indent="0" lvl="0" marL="85090" marR="0" rtl="0" algn="l">
                        <a:lnSpc>
                          <a:spcPct val="100000"/>
                        </a:lnSpc>
                        <a:spcBef>
                          <a:spcPts val="0"/>
                        </a:spcBef>
                        <a:spcAft>
                          <a:spcPts val="0"/>
                        </a:spcAft>
                        <a:buNone/>
                      </a:pPr>
                      <a:r>
                        <a:rPr b="1" lang="en" sz="1400" u="none" cap="none" strike="noStrike">
                          <a:solidFill>
                            <a:srgbClr val="124F5B"/>
                          </a:solidFill>
                          <a:latin typeface="Arial"/>
                          <a:ea typeface="Arial"/>
                          <a:cs typeface="Arial"/>
                          <a:sym typeface="Arial"/>
                        </a:rPr>
                        <a:t>Spring</a:t>
                      </a:r>
                      <a:endParaRPr sz="1400" u="none" cap="none" strike="noStrike">
                        <a:latin typeface="Arial"/>
                        <a:ea typeface="Arial"/>
                        <a:cs typeface="Arial"/>
                        <a:sym typeface="Arial"/>
                      </a:endParaRPr>
                    </a:p>
                  </a:txBody>
                  <a:tcPr marT="78750" marB="0" marR="0" marL="0">
                    <a:lnL cap="flat" cmpd="sng" w="28575">
                      <a:solidFill>
                        <a:srgbClr val="383838"/>
                      </a:solidFill>
                      <a:prstDash val="solid"/>
                      <a:round/>
                      <a:headEnd len="sm" w="sm" type="none"/>
                      <a:tailEnd len="sm" w="sm" type="none"/>
                    </a:lnL>
                    <a:lnR cap="flat" cmpd="sng" w="28575">
                      <a:solidFill>
                        <a:srgbClr val="383838"/>
                      </a:solidFill>
                      <a:prstDash val="solid"/>
                      <a:round/>
                      <a:headEnd len="sm" w="sm" type="none"/>
                      <a:tailEnd len="sm" w="sm" type="none"/>
                    </a:lnR>
                    <a:lnT cap="flat" cmpd="sng" w="28575">
                      <a:solidFill>
                        <a:srgbClr val="383838"/>
                      </a:solidFill>
                      <a:prstDash val="solid"/>
                      <a:round/>
                      <a:headEnd len="sm" w="sm" type="none"/>
                      <a:tailEnd len="sm" w="sm" type="none"/>
                    </a:lnT>
                    <a:lnB cap="flat" cmpd="sng" w="28575">
                      <a:solidFill>
                        <a:srgbClr val="383838"/>
                      </a:solidFill>
                      <a:prstDash val="solid"/>
                      <a:round/>
                      <a:headEnd len="sm" w="sm" type="none"/>
                      <a:tailEnd len="sm" w="sm" type="none"/>
                    </a:lnB>
                  </a:tcPr>
                </a:tc>
                <a:tc>
                  <a:txBody>
                    <a:bodyPr/>
                    <a:lstStyle/>
                    <a:p>
                      <a:pPr indent="0" lvl="0" marL="85090" marR="0" rtl="0" algn="l">
                        <a:lnSpc>
                          <a:spcPct val="100000"/>
                        </a:lnSpc>
                        <a:spcBef>
                          <a:spcPts val="0"/>
                        </a:spcBef>
                        <a:spcAft>
                          <a:spcPts val="0"/>
                        </a:spcAft>
                        <a:buNone/>
                      </a:pPr>
                      <a:r>
                        <a:rPr b="1" lang="en" sz="1400" u="none" cap="none" strike="noStrike">
                          <a:solidFill>
                            <a:srgbClr val="124F5B"/>
                          </a:solidFill>
                          <a:latin typeface="Arial"/>
                          <a:ea typeface="Arial"/>
                          <a:cs typeface="Arial"/>
                          <a:sym typeface="Arial"/>
                        </a:rPr>
                        <a:t>3.927</a:t>
                      </a:r>
                      <a:endParaRPr sz="1400" u="none" cap="none" strike="noStrike">
                        <a:latin typeface="Arial"/>
                        <a:ea typeface="Arial"/>
                        <a:cs typeface="Arial"/>
                        <a:sym typeface="Arial"/>
                      </a:endParaRPr>
                    </a:p>
                  </a:txBody>
                  <a:tcPr marT="78750" marB="0" marR="0" marL="0">
                    <a:lnL cap="flat" cmpd="sng" w="28575">
                      <a:solidFill>
                        <a:srgbClr val="383838"/>
                      </a:solidFill>
                      <a:prstDash val="solid"/>
                      <a:round/>
                      <a:headEnd len="sm" w="sm" type="none"/>
                      <a:tailEnd len="sm" w="sm" type="none"/>
                    </a:lnL>
                    <a:lnR cap="flat" cmpd="sng" w="28575">
                      <a:solidFill>
                        <a:srgbClr val="383838"/>
                      </a:solidFill>
                      <a:prstDash val="solid"/>
                      <a:round/>
                      <a:headEnd len="sm" w="sm" type="none"/>
                      <a:tailEnd len="sm" w="sm" type="none"/>
                    </a:lnR>
                    <a:lnT cap="flat" cmpd="sng" w="28575">
                      <a:solidFill>
                        <a:srgbClr val="383838"/>
                      </a:solidFill>
                      <a:prstDash val="solid"/>
                      <a:round/>
                      <a:headEnd len="sm" w="sm" type="none"/>
                      <a:tailEnd len="sm" w="sm" type="none"/>
                    </a:lnT>
                    <a:lnB cap="flat" cmpd="sng" w="28575">
                      <a:solidFill>
                        <a:srgbClr val="383838"/>
                      </a:solidFill>
                      <a:prstDash val="solid"/>
                      <a:round/>
                      <a:headEnd len="sm" w="sm" type="none"/>
                      <a:tailEnd len="sm" w="sm" type="none"/>
                    </a:lnB>
                  </a:tcPr>
                </a:tc>
              </a:tr>
              <a:tr h="396200">
                <a:tc>
                  <a:txBody>
                    <a:bodyPr/>
                    <a:lstStyle/>
                    <a:p>
                      <a:pPr indent="0" lvl="0" marL="85090" marR="0" rtl="0" algn="l">
                        <a:lnSpc>
                          <a:spcPct val="100000"/>
                        </a:lnSpc>
                        <a:spcBef>
                          <a:spcPts val="0"/>
                        </a:spcBef>
                        <a:spcAft>
                          <a:spcPts val="0"/>
                        </a:spcAft>
                        <a:buNone/>
                      </a:pPr>
                      <a:r>
                        <a:rPr b="1" lang="en" sz="1400" u="none" cap="none" strike="noStrike">
                          <a:solidFill>
                            <a:srgbClr val="124F5B"/>
                          </a:solidFill>
                          <a:latin typeface="Arial"/>
                          <a:ea typeface="Arial"/>
                          <a:cs typeface="Arial"/>
                          <a:sym typeface="Arial"/>
                        </a:rPr>
                        <a:t>Visibility(10m)</a:t>
                      </a:r>
                      <a:endParaRPr sz="1400" u="none" cap="none" strike="noStrike">
                        <a:latin typeface="Arial"/>
                        <a:ea typeface="Arial"/>
                        <a:cs typeface="Arial"/>
                        <a:sym typeface="Arial"/>
                      </a:endParaRPr>
                    </a:p>
                  </a:txBody>
                  <a:tcPr marT="78100" marB="0" marR="0" marL="0">
                    <a:lnL cap="flat" cmpd="sng" w="28575">
                      <a:solidFill>
                        <a:srgbClr val="383838"/>
                      </a:solidFill>
                      <a:prstDash val="solid"/>
                      <a:round/>
                      <a:headEnd len="sm" w="sm" type="none"/>
                      <a:tailEnd len="sm" w="sm" type="none"/>
                    </a:lnL>
                    <a:lnR cap="flat" cmpd="sng" w="28575">
                      <a:solidFill>
                        <a:srgbClr val="383838"/>
                      </a:solidFill>
                      <a:prstDash val="solid"/>
                      <a:round/>
                      <a:headEnd len="sm" w="sm" type="none"/>
                      <a:tailEnd len="sm" w="sm" type="none"/>
                    </a:lnR>
                    <a:lnT cap="flat" cmpd="sng" w="28575">
                      <a:solidFill>
                        <a:srgbClr val="383838"/>
                      </a:solidFill>
                      <a:prstDash val="solid"/>
                      <a:round/>
                      <a:headEnd len="sm" w="sm" type="none"/>
                      <a:tailEnd len="sm" w="sm" type="none"/>
                    </a:lnT>
                    <a:lnB cap="flat" cmpd="sng" w="28575">
                      <a:solidFill>
                        <a:srgbClr val="383838"/>
                      </a:solidFill>
                      <a:prstDash val="solid"/>
                      <a:round/>
                      <a:headEnd len="sm" w="sm" type="none"/>
                      <a:tailEnd len="sm" w="sm" type="none"/>
                    </a:lnB>
                  </a:tcPr>
                </a:tc>
                <a:tc>
                  <a:txBody>
                    <a:bodyPr/>
                    <a:lstStyle/>
                    <a:p>
                      <a:pPr indent="0" lvl="0" marL="85090" marR="0" rtl="0" algn="l">
                        <a:lnSpc>
                          <a:spcPct val="100000"/>
                        </a:lnSpc>
                        <a:spcBef>
                          <a:spcPts val="0"/>
                        </a:spcBef>
                        <a:spcAft>
                          <a:spcPts val="0"/>
                        </a:spcAft>
                        <a:buNone/>
                      </a:pPr>
                      <a:r>
                        <a:rPr b="1" lang="en" sz="1400" u="none" cap="none" strike="noStrike">
                          <a:solidFill>
                            <a:srgbClr val="124F5B"/>
                          </a:solidFill>
                          <a:latin typeface="Arial"/>
                          <a:ea typeface="Arial"/>
                          <a:cs typeface="Arial"/>
                          <a:sym typeface="Arial"/>
                        </a:rPr>
                        <a:t>5.216</a:t>
                      </a:r>
                      <a:endParaRPr sz="1400" u="none" cap="none" strike="noStrike">
                        <a:latin typeface="Arial"/>
                        <a:ea typeface="Arial"/>
                        <a:cs typeface="Arial"/>
                        <a:sym typeface="Arial"/>
                      </a:endParaRPr>
                    </a:p>
                  </a:txBody>
                  <a:tcPr marT="78100" marB="0" marR="0" marL="0">
                    <a:lnL cap="flat" cmpd="sng" w="28575">
                      <a:solidFill>
                        <a:srgbClr val="383838"/>
                      </a:solidFill>
                      <a:prstDash val="solid"/>
                      <a:round/>
                      <a:headEnd len="sm" w="sm" type="none"/>
                      <a:tailEnd len="sm" w="sm" type="none"/>
                    </a:lnL>
                    <a:lnR cap="flat" cmpd="sng" w="28575">
                      <a:solidFill>
                        <a:srgbClr val="383838"/>
                      </a:solidFill>
                      <a:prstDash val="solid"/>
                      <a:round/>
                      <a:headEnd len="sm" w="sm" type="none"/>
                      <a:tailEnd len="sm" w="sm" type="none"/>
                    </a:lnR>
                    <a:lnT cap="flat" cmpd="sng" w="28575">
                      <a:solidFill>
                        <a:srgbClr val="383838"/>
                      </a:solidFill>
                      <a:prstDash val="solid"/>
                      <a:round/>
                      <a:headEnd len="sm" w="sm" type="none"/>
                      <a:tailEnd len="sm" w="sm" type="none"/>
                    </a:lnT>
                    <a:lnB cap="flat" cmpd="sng" w="28575">
                      <a:solidFill>
                        <a:srgbClr val="383838"/>
                      </a:solidFill>
                      <a:prstDash val="solid"/>
                      <a:round/>
                      <a:headEnd len="sm" w="sm" type="none"/>
                      <a:tailEnd len="sm" w="sm" type="none"/>
                    </a:lnB>
                  </a:tcPr>
                </a:tc>
              </a:tr>
              <a:tr h="396200">
                <a:tc>
                  <a:txBody>
                    <a:bodyPr/>
                    <a:lstStyle/>
                    <a:p>
                      <a:pPr indent="0" lvl="0" marL="85090" marR="0" rtl="0" algn="l">
                        <a:lnSpc>
                          <a:spcPct val="100000"/>
                        </a:lnSpc>
                        <a:spcBef>
                          <a:spcPts val="0"/>
                        </a:spcBef>
                        <a:spcAft>
                          <a:spcPts val="0"/>
                        </a:spcAft>
                        <a:buNone/>
                      </a:pPr>
                      <a:r>
                        <a:rPr b="1" lang="en" sz="1400" u="none" cap="none" strike="noStrike">
                          <a:solidFill>
                            <a:srgbClr val="124F5B"/>
                          </a:solidFill>
                          <a:latin typeface="Arial"/>
                          <a:ea typeface="Arial"/>
                          <a:cs typeface="Arial"/>
                          <a:sym typeface="Arial"/>
                        </a:rPr>
                        <a:t>Summer</a:t>
                      </a:r>
                      <a:endParaRPr sz="1400" u="none" cap="none" strike="noStrike">
                        <a:latin typeface="Arial"/>
                        <a:ea typeface="Arial"/>
                        <a:cs typeface="Arial"/>
                        <a:sym typeface="Arial"/>
                      </a:endParaRPr>
                    </a:p>
                  </a:txBody>
                  <a:tcPr marT="78100" marB="0" marR="0" marL="0">
                    <a:lnL cap="flat" cmpd="sng" w="28575">
                      <a:solidFill>
                        <a:srgbClr val="383838"/>
                      </a:solidFill>
                      <a:prstDash val="solid"/>
                      <a:round/>
                      <a:headEnd len="sm" w="sm" type="none"/>
                      <a:tailEnd len="sm" w="sm" type="none"/>
                    </a:lnL>
                    <a:lnR cap="flat" cmpd="sng" w="28575">
                      <a:solidFill>
                        <a:srgbClr val="383838"/>
                      </a:solidFill>
                      <a:prstDash val="solid"/>
                      <a:round/>
                      <a:headEnd len="sm" w="sm" type="none"/>
                      <a:tailEnd len="sm" w="sm" type="none"/>
                    </a:lnR>
                    <a:lnT cap="flat" cmpd="sng" w="28575">
                      <a:solidFill>
                        <a:srgbClr val="383838"/>
                      </a:solidFill>
                      <a:prstDash val="solid"/>
                      <a:round/>
                      <a:headEnd len="sm" w="sm" type="none"/>
                      <a:tailEnd len="sm" w="sm" type="none"/>
                    </a:lnT>
                    <a:lnB cap="flat" cmpd="sng" w="28575">
                      <a:solidFill>
                        <a:srgbClr val="383838"/>
                      </a:solidFill>
                      <a:prstDash val="solid"/>
                      <a:round/>
                      <a:headEnd len="sm" w="sm" type="none"/>
                      <a:tailEnd len="sm" w="sm" type="none"/>
                    </a:lnB>
                  </a:tcPr>
                </a:tc>
                <a:tc>
                  <a:txBody>
                    <a:bodyPr/>
                    <a:lstStyle/>
                    <a:p>
                      <a:pPr indent="0" lvl="0" marL="85090" marR="0" rtl="0" algn="l">
                        <a:lnSpc>
                          <a:spcPct val="100000"/>
                        </a:lnSpc>
                        <a:spcBef>
                          <a:spcPts val="0"/>
                        </a:spcBef>
                        <a:spcAft>
                          <a:spcPts val="0"/>
                        </a:spcAft>
                        <a:buNone/>
                      </a:pPr>
                      <a:r>
                        <a:rPr b="1" lang="en" sz="1400" u="none" cap="none" strike="noStrike">
                          <a:solidFill>
                            <a:srgbClr val="124F5B"/>
                          </a:solidFill>
                          <a:latin typeface="Arial"/>
                          <a:ea typeface="Arial"/>
                          <a:cs typeface="Arial"/>
                          <a:sym typeface="Arial"/>
                        </a:rPr>
                        <a:t>9.167</a:t>
                      </a:r>
                      <a:endParaRPr sz="1400" u="none" cap="none" strike="noStrike">
                        <a:latin typeface="Arial"/>
                        <a:ea typeface="Arial"/>
                        <a:cs typeface="Arial"/>
                        <a:sym typeface="Arial"/>
                      </a:endParaRPr>
                    </a:p>
                  </a:txBody>
                  <a:tcPr marT="78100" marB="0" marR="0" marL="0">
                    <a:lnL cap="flat" cmpd="sng" w="28575">
                      <a:solidFill>
                        <a:srgbClr val="383838"/>
                      </a:solidFill>
                      <a:prstDash val="solid"/>
                      <a:round/>
                      <a:headEnd len="sm" w="sm" type="none"/>
                      <a:tailEnd len="sm" w="sm" type="none"/>
                    </a:lnL>
                    <a:lnR cap="flat" cmpd="sng" w="28575">
                      <a:solidFill>
                        <a:srgbClr val="383838"/>
                      </a:solidFill>
                      <a:prstDash val="solid"/>
                      <a:round/>
                      <a:headEnd len="sm" w="sm" type="none"/>
                      <a:tailEnd len="sm" w="sm" type="none"/>
                    </a:lnR>
                    <a:lnT cap="flat" cmpd="sng" w="28575">
                      <a:solidFill>
                        <a:srgbClr val="383838"/>
                      </a:solidFill>
                      <a:prstDash val="solid"/>
                      <a:round/>
                      <a:headEnd len="sm" w="sm" type="none"/>
                      <a:tailEnd len="sm" w="sm" type="none"/>
                    </a:lnT>
                    <a:lnB cap="flat" cmpd="sng" w="28575">
                      <a:solidFill>
                        <a:srgbClr val="383838"/>
                      </a:solidFill>
                      <a:prstDash val="solid"/>
                      <a:round/>
                      <a:headEnd len="sm" w="sm" type="none"/>
                      <a:tailEnd len="sm" w="sm" type="none"/>
                    </a:lnB>
                  </a:tcPr>
                </a:tc>
              </a:tr>
              <a:tr h="396200">
                <a:tc>
                  <a:txBody>
                    <a:bodyPr/>
                    <a:lstStyle/>
                    <a:p>
                      <a:pPr indent="0" lvl="0" marL="85090" marR="0" rtl="0" algn="l">
                        <a:lnSpc>
                          <a:spcPct val="100000"/>
                        </a:lnSpc>
                        <a:spcBef>
                          <a:spcPts val="0"/>
                        </a:spcBef>
                        <a:spcAft>
                          <a:spcPts val="0"/>
                        </a:spcAft>
                        <a:buNone/>
                      </a:pPr>
                      <a:r>
                        <a:rPr b="1" lang="en" sz="1400" u="none" cap="none" strike="noStrike">
                          <a:solidFill>
                            <a:srgbClr val="124F5B"/>
                          </a:solidFill>
                          <a:latin typeface="Arial"/>
                          <a:ea typeface="Arial"/>
                          <a:cs typeface="Arial"/>
                          <a:sym typeface="Arial"/>
                        </a:rPr>
                        <a:t>Holiday</a:t>
                      </a:r>
                      <a:endParaRPr sz="1400" u="none" cap="none" strike="noStrike">
                        <a:latin typeface="Arial"/>
                        <a:ea typeface="Arial"/>
                        <a:cs typeface="Arial"/>
                        <a:sym typeface="Arial"/>
                      </a:endParaRPr>
                    </a:p>
                  </a:txBody>
                  <a:tcPr marT="78100" marB="0" marR="0" marL="0">
                    <a:lnL cap="flat" cmpd="sng" w="28575">
                      <a:solidFill>
                        <a:srgbClr val="383838"/>
                      </a:solidFill>
                      <a:prstDash val="solid"/>
                      <a:round/>
                      <a:headEnd len="sm" w="sm" type="none"/>
                      <a:tailEnd len="sm" w="sm" type="none"/>
                    </a:lnL>
                    <a:lnR cap="flat" cmpd="sng" w="28575">
                      <a:solidFill>
                        <a:srgbClr val="383838"/>
                      </a:solidFill>
                      <a:prstDash val="solid"/>
                      <a:round/>
                      <a:headEnd len="sm" w="sm" type="none"/>
                      <a:tailEnd len="sm" w="sm" type="none"/>
                    </a:lnR>
                    <a:lnT cap="flat" cmpd="sng" w="28575">
                      <a:solidFill>
                        <a:srgbClr val="383838"/>
                      </a:solidFill>
                      <a:prstDash val="solid"/>
                      <a:round/>
                      <a:headEnd len="sm" w="sm" type="none"/>
                      <a:tailEnd len="sm" w="sm" type="none"/>
                    </a:lnT>
                    <a:lnB cap="flat" cmpd="sng" w="28575">
                      <a:solidFill>
                        <a:srgbClr val="383838"/>
                      </a:solidFill>
                      <a:prstDash val="solid"/>
                      <a:round/>
                      <a:headEnd len="sm" w="sm" type="none"/>
                      <a:tailEnd len="sm" w="sm" type="none"/>
                    </a:lnB>
                  </a:tcPr>
                </a:tc>
                <a:tc>
                  <a:txBody>
                    <a:bodyPr/>
                    <a:lstStyle/>
                    <a:p>
                      <a:pPr indent="0" lvl="0" marL="85090" marR="0" rtl="0" algn="l">
                        <a:lnSpc>
                          <a:spcPct val="100000"/>
                        </a:lnSpc>
                        <a:spcBef>
                          <a:spcPts val="0"/>
                        </a:spcBef>
                        <a:spcAft>
                          <a:spcPts val="0"/>
                        </a:spcAft>
                        <a:buNone/>
                      </a:pPr>
                      <a:r>
                        <a:rPr b="1" lang="en" sz="1400" u="none" cap="none" strike="noStrike">
                          <a:solidFill>
                            <a:srgbClr val="124F5B"/>
                          </a:solidFill>
                          <a:latin typeface="Arial"/>
                          <a:ea typeface="Arial"/>
                          <a:cs typeface="Arial"/>
                          <a:sym typeface="Arial"/>
                        </a:rPr>
                        <a:t>1.070</a:t>
                      </a:r>
                      <a:endParaRPr sz="1400" u="none" cap="none" strike="noStrike">
                        <a:latin typeface="Arial"/>
                        <a:ea typeface="Arial"/>
                        <a:cs typeface="Arial"/>
                        <a:sym typeface="Arial"/>
                      </a:endParaRPr>
                    </a:p>
                  </a:txBody>
                  <a:tcPr marT="78100" marB="0" marR="0" marL="0">
                    <a:lnL cap="flat" cmpd="sng" w="28575">
                      <a:solidFill>
                        <a:srgbClr val="383838"/>
                      </a:solidFill>
                      <a:prstDash val="solid"/>
                      <a:round/>
                      <a:headEnd len="sm" w="sm" type="none"/>
                      <a:tailEnd len="sm" w="sm" type="none"/>
                    </a:lnL>
                    <a:lnR cap="flat" cmpd="sng" w="28575">
                      <a:solidFill>
                        <a:srgbClr val="383838"/>
                      </a:solidFill>
                      <a:prstDash val="solid"/>
                      <a:round/>
                      <a:headEnd len="sm" w="sm" type="none"/>
                      <a:tailEnd len="sm" w="sm" type="none"/>
                    </a:lnR>
                    <a:lnT cap="flat" cmpd="sng" w="28575">
                      <a:solidFill>
                        <a:srgbClr val="383838"/>
                      </a:solidFill>
                      <a:prstDash val="solid"/>
                      <a:round/>
                      <a:headEnd len="sm" w="sm" type="none"/>
                      <a:tailEnd len="sm" w="sm" type="none"/>
                    </a:lnT>
                    <a:lnB cap="flat" cmpd="sng" w="28575">
                      <a:solidFill>
                        <a:srgbClr val="383838"/>
                      </a:solidFill>
                      <a:prstDash val="solid"/>
                      <a:round/>
                      <a:headEnd len="sm" w="sm" type="none"/>
                      <a:tailEnd len="sm" w="sm" type="none"/>
                    </a:lnB>
                  </a:tcPr>
                </a:tc>
              </a:tr>
              <a:tr h="396200">
                <a:tc>
                  <a:txBody>
                    <a:bodyPr/>
                    <a:lstStyle/>
                    <a:p>
                      <a:pPr indent="0" lvl="0" marL="85090" marR="0" rtl="0" algn="l">
                        <a:lnSpc>
                          <a:spcPct val="100000"/>
                        </a:lnSpc>
                        <a:spcBef>
                          <a:spcPts val="0"/>
                        </a:spcBef>
                        <a:spcAft>
                          <a:spcPts val="0"/>
                        </a:spcAft>
                        <a:buNone/>
                      </a:pPr>
                      <a:r>
                        <a:rPr b="1" lang="en" sz="1400" u="none" cap="none" strike="noStrike">
                          <a:solidFill>
                            <a:srgbClr val="124F5B"/>
                          </a:solidFill>
                          <a:latin typeface="Arial"/>
                          <a:ea typeface="Arial"/>
                          <a:cs typeface="Arial"/>
                          <a:sym typeface="Arial"/>
                        </a:rPr>
                        <a:t>Autumn</a:t>
                      </a:r>
                      <a:endParaRPr sz="1400" u="none" cap="none" strike="noStrike">
                        <a:latin typeface="Arial"/>
                        <a:ea typeface="Arial"/>
                        <a:cs typeface="Arial"/>
                        <a:sym typeface="Arial"/>
                      </a:endParaRPr>
                    </a:p>
                  </a:txBody>
                  <a:tcPr marT="78750" marB="0" marR="0" marL="0">
                    <a:lnL cap="flat" cmpd="sng" w="28575">
                      <a:solidFill>
                        <a:srgbClr val="383838"/>
                      </a:solidFill>
                      <a:prstDash val="solid"/>
                      <a:round/>
                      <a:headEnd len="sm" w="sm" type="none"/>
                      <a:tailEnd len="sm" w="sm" type="none"/>
                    </a:lnL>
                    <a:lnR cap="flat" cmpd="sng" w="28575">
                      <a:solidFill>
                        <a:srgbClr val="383838"/>
                      </a:solidFill>
                      <a:prstDash val="solid"/>
                      <a:round/>
                      <a:headEnd len="sm" w="sm" type="none"/>
                      <a:tailEnd len="sm" w="sm" type="none"/>
                    </a:lnR>
                    <a:lnT cap="flat" cmpd="sng" w="28575">
                      <a:solidFill>
                        <a:srgbClr val="383838"/>
                      </a:solidFill>
                      <a:prstDash val="solid"/>
                      <a:round/>
                      <a:headEnd len="sm" w="sm" type="none"/>
                      <a:tailEnd len="sm" w="sm" type="none"/>
                    </a:lnT>
                    <a:lnB cap="flat" cmpd="sng" w="28575">
                      <a:solidFill>
                        <a:srgbClr val="383838"/>
                      </a:solidFill>
                      <a:prstDash val="solid"/>
                      <a:round/>
                      <a:headEnd len="sm" w="sm" type="none"/>
                      <a:tailEnd len="sm" w="sm" type="none"/>
                    </a:lnB>
                  </a:tcPr>
                </a:tc>
                <a:tc>
                  <a:txBody>
                    <a:bodyPr/>
                    <a:lstStyle/>
                    <a:p>
                      <a:pPr indent="0" lvl="0" marL="85090" marR="0" rtl="0" algn="l">
                        <a:lnSpc>
                          <a:spcPct val="100000"/>
                        </a:lnSpc>
                        <a:spcBef>
                          <a:spcPts val="0"/>
                        </a:spcBef>
                        <a:spcAft>
                          <a:spcPts val="0"/>
                        </a:spcAft>
                        <a:buNone/>
                      </a:pPr>
                      <a:r>
                        <a:rPr b="1" lang="en" sz="1400" u="none" cap="none" strike="noStrike">
                          <a:solidFill>
                            <a:srgbClr val="124F5B"/>
                          </a:solidFill>
                          <a:latin typeface="Arial"/>
                          <a:ea typeface="Arial"/>
                          <a:cs typeface="Arial"/>
                          <a:sym typeface="Arial"/>
                        </a:rPr>
                        <a:t>4.437</a:t>
                      </a:r>
                      <a:endParaRPr sz="1400" u="none" cap="none" strike="noStrike">
                        <a:latin typeface="Arial"/>
                        <a:ea typeface="Arial"/>
                        <a:cs typeface="Arial"/>
                        <a:sym typeface="Arial"/>
                      </a:endParaRPr>
                    </a:p>
                  </a:txBody>
                  <a:tcPr marT="78750" marB="0" marR="0" marL="0">
                    <a:lnL cap="flat" cmpd="sng" w="28575">
                      <a:solidFill>
                        <a:srgbClr val="383838"/>
                      </a:solidFill>
                      <a:prstDash val="solid"/>
                      <a:round/>
                      <a:headEnd len="sm" w="sm" type="none"/>
                      <a:tailEnd len="sm" w="sm" type="none"/>
                    </a:lnL>
                    <a:lnR cap="flat" cmpd="sng" w="28575">
                      <a:solidFill>
                        <a:srgbClr val="383838"/>
                      </a:solidFill>
                      <a:prstDash val="solid"/>
                      <a:round/>
                      <a:headEnd len="sm" w="sm" type="none"/>
                      <a:tailEnd len="sm" w="sm" type="none"/>
                    </a:lnR>
                    <a:lnT cap="flat" cmpd="sng" w="28575">
                      <a:solidFill>
                        <a:srgbClr val="383838"/>
                      </a:solidFill>
                      <a:prstDash val="solid"/>
                      <a:round/>
                      <a:headEnd len="sm" w="sm" type="none"/>
                      <a:tailEnd len="sm" w="sm" type="none"/>
                    </a:lnT>
                    <a:lnB cap="flat" cmpd="sng" w="28575">
                      <a:solidFill>
                        <a:srgbClr val="383838"/>
                      </a:solidFill>
                      <a:prstDash val="solid"/>
                      <a:round/>
                      <a:headEnd len="sm" w="sm" type="none"/>
                      <a:tailEnd len="sm" w="sm" type="none"/>
                    </a:lnB>
                  </a:tcPr>
                </a:tc>
              </a:tr>
              <a:tr h="396200">
                <a:tc>
                  <a:txBody>
                    <a:bodyPr/>
                    <a:lstStyle/>
                    <a:p>
                      <a:pPr indent="0" lvl="0" marL="85090" marR="0" rtl="0" algn="l">
                        <a:lnSpc>
                          <a:spcPct val="100000"/>
                        </a:lnSpc>
                        <a:spcBef>
                          <a:spcPts val="0"/>
                        </a:spcBef>
                        <a:spcAft>
                          <a:spcPts val="0"/>
                        </a:spcAft>
                        <a:buNone/>
                      </a:pPr>
                      <a:r>
                        <a:rPr b="1" lang="en" sz="1400" u="none" cap="none" strike="noStrike">
                          <a:solidFill>
                            <a:srgbClr val="124F5B"/>
                          </a:solidFill>
                          <a:latin typeface="Arial"/>
                          <a:ea typeface="Arial"/>
                          <a:cs typeface="Arial"/>
                          <a:sym typeface="Arial"/>
                        </a:rPr>
                        <a:t>Humidity(%)</a:t>
                      </a:r>
                      <a:endParaRPr sz="1400" u="none" cap="none" strike="noStrike">
                        <a:latin typeface="Arial"/>
                        <a:ea typeface="Arial"/>
                        <a:cs typeface="Arial"/>
                        <a:sym typeface="Arial"/>
                      </a:endParaRPr>
                    </a:p>
                  </a:txBody>
                  <a:tcPr marT="78750" marB="0" marR="0" marL="0">
                    <a:lnL cap="flat" cmpd="sng" w="28575">
                      <a:solidFill>
                        <a:srgbClr val="383838"/>
                      </a:solidFill>
                      <a:prstDash val="solid"/>
                      <a:round/>
                      <a:headEnd len="sm" w="sm" type="none"/>
                      <a:tailEnd len="sm" w="sm" type="none"/>
                    </a:lnL>
                    <a:lnR cap="flat" cmpd="sng" w="28575">
                      <a:solidFill>
                        <a:srgbClr val="383838"/>
                      </a:solidFill>
                      <a:prstDash val="solid"/>
                      <a:round/>
                      <a:headEnd len="sm" w="sm" type="none"/>
                      <a:tailEnd len="sm" w="sm" type="none"/>
                    </a:lnR>
                    <a:lnT cap="flat" cmpd="sng" w="28575">
                      <a:solidFill>
                        <a:srgbClr val="383838"/>
                      </a:solidFill>
                      <a:prstDash val="solid"/>
                      <a:round/>
                      <a:headEnd len="sm" w="sm" type="none"/>
                      <a:tailEnd len="sm" w="sm" type="none"/>
                    </a:lnT>
                    <a:lnB cap="flat" cmpd="sng" w="28575">
                      <a:solidFill>
                        <a:srgbClr val="383838"/>
                      </a:solidFill>
                      <a:prstDash val="solid"/>
                      <a:round/>
                      <a:headEnd len="sm" w="sm" type="none"/>
                      <a:tailEnd len="sm" w="sm" type="none"/>
                    </a:lnB>
                  </a:tcPr>
                </a:tc>
                <a:tc>
                  <a:txBody>
                    <a:bodyPr/>
                    <a:lstStyle/>
                    <a:p>
                      <a:pPr indent="0" lvl="0" marL="85090" marR="0" rtl="0" algn="l">
                        <a:lnSpc>
                          <a:spcPct val="100000"/>
                        </a:lnSpc>
                        <a:spcBef>
                          <a:spcPts val="0"/>
                        </a:spcBef>
                        <a:spcAft>
                          <a:spcPts val="0"/>
                        </a:spcAft>
                        <a:buNone/>
                      </a:pPr>
                      <a:r>
                        <a:rPr b="1" lang="en" sz="1400" u="none" cap="none" strike="noStrike">
                          <a:solidFill>
                            <a:srgbClr val="124F5B"/>
                          </a:solidFill>
                          <a:latin typeface="Arial"/>
                          <a:ea typeface="Arial"/>
                          <a:cs typeface="Arial"/>
                          <a:sym typeface="Arial"/>
                        </a:rPr>
                        <a:t>5.401</a:t>
                      </a:r>
                      <a:endParaRPr sz="1400" u="none" cap="none" strike="noStrike">
                        <a:latin typeface="Arial"/>
                        <a:ea typeface="Arial"/>
                        <a:cs typeface="Arial"/>
                        <a:sym typeface="Arial"/>
                      </a:endParaRPr>
                    </a:p>
                  </a:txBody>
                  <a:tcPr marT="78750" marB="0" marR="0" marL="0">
                    <a:lnL cap="flat" cmpd="sng" w="28575">
                      <a:solidFill>
                        <a:srgbClr val="383838"/>
                      </a:solidFill>
                      <a:prstDash val="solid"/>
                      <a:round/>
                      <a:headEnd len="sm" w="sm" type="none"/>
                      <a:tailEnd len="sm" w="sm" type="none"/>
                    </a:lnL>
                    <a:lnR cap="flat" cmpd="sng" w="28575">
                      <a:solidFill>
                        <a:srgbClr val="383838"/>
                      </a:solidFill>
                      <a:prstDash val="solid"/>
                      <a:round/>
                      <a:headEnd len="sm" w="sm" type="none"/>
                      <a:tailEnd len="sm" w="sm" type="none"/>
                    </a:lnR>
                    <a:lnT cap="flat" cmpd="sng" w="28575">
                      <a:solidFill>
                        <a:srgbClr val="383838"/>
                      </a:solidFill>
                      <a:prstDash val="solid"/>
                      <a:round/>
                      <a:headEnd len="sm" w="sm" type="none"/>
                      <a:tailEnd len="sm" w="sm" type="none"/>
                    </a:lnT>
                    <a:lnB cap="flat" cmpd="sng" w="28575">
                      <a:solidFill>
                        <a:srgbClr val="383838"/>
                      </a:solidFill>
                      <a:prstDash val="solid"/>
                      <a:round/>
                      <a:headEnd len="sm" w="sm" type="none"/>
                      <a:tailEnd len="sm" w="sm" type="none"/>
                    </a:lnB>
                  </a:tcPr>
                </a:tc>
              </a:tr>
              <a:tr h="396200">
                <a:tc>
                  <a:txBody>
                    <a:bodyPr/>
                    <a:lstStyle/>
                    <a:p>
                      <a:pPr indent="0" lvl="0" marL="85090" marR="0" rtl="0" algn="l">
                        <a:lnSpc>
                          <a:spcPct val="100000"/>
                        </a:lnSpc>
                        <a:spcBef>
                          <a:spcPts val="0"/>
                        </a:spcBef>
                        <a:spcAft>
                          <a:spcPts val="0"/>
                        </a:spcAft>
                        <a:buNone/>
                      </a:pPr>
                      <a:r>
                        <a:rPr b="1" lang="en" sz="1400" u="none" cap="none" strike="noStrike">
                          <a:solidFill>
                            <a:srgbClr val="124F5B"/>
                          </a:solidFill>
                          <a:latin typeface="Arial"/>
                          <a:ea typeface="Arial"/>
                          <a:cs typeface="Arial"/>
                          <a:sym typeface="Arial"/>
                        </a:rPr>
                        <a:t>Solar Radiation(Mj/m2)</a:t>
                      </a:r>
                      <a:endParaRPr sz="1400" u="none" cap="none" strike="noStrike">
                        <a:latin typeface="Arial"/>
                        <a:ea typeface="Arial"/>
                        <a:cs typeface="Arial"/>
                        <a:sym typeface="Arial"/>
                      </a:endParaRPr>
                    </a:p>
                  </a:txBody>
                  <a:tcPr marT="78100" marB="0" marR="0" marL="0">
                    <a:lnL cap="flat" cmpd="sng" w="28575">
                      <a:solidFill>
                        <a:srgbClr val="383838"/>
                      </a:solidFill>
                      <a:prstDash val="solid"/>
                      <a:round/>
                      <a:headEnd len="sm" w="sm" type="none"/>
                      <a:tailEnd len="sm" w="sm" type="none"/>
                    </a:lnL>
                    <a:lnR cap="flat" cmpd="sng" w="28575">
                      <a:solidFill>
                        <a:srgbClr val="383838"/>
                      </a:solidFill>
                      <a:prstDash val="solid"/>
                      <a:round/>
                      <a:headEnd len="sm" w="sm" type="none"/>
                      <a:tailEnd len="sm" w="sm" type="none"/>
                    </a:lnR>
                    <a:lnT cap="flat" cmpd="sng" w="28575">
                      <a:solidFill>
                        <a:srgbClr val="383838"/>
                      </a:solidFill>
                      <a:prstDash val="solid"/>
                      <a:round/>
                      <a:headEnd len="sm" w="sm" type="none"/>
                      <a:tailEnd len="sm" w="sm" type="none"/>
                    </a:lnT>
                    <a:lnB cap="flat" cmpd="sng" w="28575">
                      <a:solidFill>
                        <a:srgbClr val="383838"/>
                      </a:solidFill>
                      <a:prstDash val="solid"/>
                      <a:round/>
                      <a:headEnd len="sm" w="sm" type="none"/>
                      <a:tailEnd len="sm" w="sm" type="none"/>
                    </a:lnB>
                  </a:tcPr>
                </a:tc>
                <a:tc>
                  <a:txBody>
                    <a:bodyPr/>
                    <a:lstStyle/>
                    <a:p>
                      <a:pPr indent="0" lvl="0" marL="85090" marR="0" rtl="0" algn="l">
                        <a:lnSpc>
                          <a:spcPct val="100000"/>
                        </a:lnSpc>
                        <a:spcBef>
                          <a:spcPts val="0"/>
                        </a:spcBef>
                        <a:spcAft>
                          <a:spcPts val="0"/>
                        </a:spcAft>
                        <a:buNone/>
                      </a:pPr>
                      <a:r>
                        <a:rPr b="1" lang="en" sz="1400" u="none" cap="none" strike="noStrike">
                          <a:solidFill>
                            <a:srgbClr val="124F5B"/>
                          </a:solidFill>
                          <a:latin typeface="Arial"/>
                          <a:ea typeface="Arial"/>
                          <a:cs typeface="Arial"/>
                          <a:sym typeface="Arial"/>
                        </a:rPr>
                        <a:t>1.598</a:t>
                      </a:r>
                      <a:endParaRPr sz="1400" u="none" cap="none" strike="noStrike">
                        <a:latin typeface="Arial"/>
                        <a:ea typeface="Arial"/>
                        <a:cs typeface="Arial"/>
                        <a:sym typeface="Arial"/>
                      </a:endParaRPr>
                    </a:p>
                  </a:txBody>
                  <a:tcPr marT="78100" marB="0" marR="0" marL="0">
                    <a:lnL cap="flat" cmpd="sng" w="28575">
                      <a:solidFill>
                        <a:srgbClr val="383838"/>
                      </a:solidFill>
                      <a:prstDash val="solid"/>
                      <a:round/>
                      <a:headEnd len="sm" w="sm" type="none"/>
                      <a:tailEnd len="sm" w="sm" type="none"/>
                    </a:lnL>
                    <a:lnR cap="flat" cmpd="sng" w="28575">
                      <a:solidFill>
                        <a:srgbClr val="383838"/>
                      </a:solidFill>
                      <a:prstDash val="solid"/>
                      <a:round/>
                      <a:headEnd len="sm" w="sm" type="none"/>
                      <a:tailEnd len="sm" w="sm" type="none"/>
                    </a:lnR>
                    <a:lnT cap="flat" cmpd="sng" w="28575">
                      <a:solidFill>
                        <a:srgbClr val="383838"/>
                      </a:solidFill>
                      <a:prstDash val="solid"/>
                      <a:round/>
                      <a:headEnd len="sm" w="sm" type="none"/>
                      <a:tailEnd len="sm" w="sm" type="none"/>
                    </a:lnT>
                    <a:lnB cap="flat" cmpd="sng" w="28575">
                      <a:solidFill>
                        <a:srgbClr val="383838"/>
                      </a:solidFill>
                      <a:prstDash val="solid"/>
                      <a:round/>
                      <a:headEnd len="sm" w="sm" type="none"/>
                      <a:tailEnd len="sm" w="sm" type="none"/>
                    </a:lnB>
                  </a:tcPr>
                </a:tc>
              </a:tr>
              <a:tr h="396200">
                <a:tc>
                  <a:txBody>
                    <a:bodyPr/>
                    <a:lstStyle/>
                    <a:p>
                      <a:pPr indent="0" lvl="0" marL="85090" marR="0" rtl="0" algn="l">
                        <a:lnSpc>
                          <a:spcPct val="100000"/>
                        </a:lnSpc>
                        <a:spcBef>
                          <a:spcPts val="0"/>
                        </a:spcBef>
                        <a:spcAft>
                          <a:spcPts val="0"/>
                        </a:spcAft>
                        <a:buNone/>
                      </a:pPr>
                      <a:r>
                        <a:rPr b="1" lang="en" sz="1400" u="none" cap="none" strike="noStrike">
                          <a:solidFill>
                            <a:srgbClr val="124F5B"/>
                          </a:solidFill>
                          <a:latin typeface="Arial"/>
                          <a:ea typeface="Arial"/>
                          <a:cs typeface="Arial"/>
                          <a:sym typeface="Arial"/>
                        </a:rPr>
                        <a:t>Temperature(°C)</a:t>
                      </a:r>
                      <a:endParaRPr sz="1400" u="none" cap="none" strike="noStrike">
                        <a:latin typeface="Arial"/>
                        <a:ea typeface="Arial"/>
                        <a:cs typeface="Arial"/>
                        <a:sym typeface="Arial"/>
                      </a:endParaRPr>
                    </a:p>
                  </a:txBody>
                  <a:tcPr marT="78750" marB="0" marR="0" marL="0">
                    <a:lnL cap="flat" cmpd="sng" w="28575">
                      <a:solidFill>
                        <a:srgbClr val="383838"/>
                      </a:solidFill>
                      <a:prstDash val="solid"/>
                      <a:round/>
                      <a:headEnd len="sm" w="sm" type="none"/>
                      <a:tailEnd len="sm" w="sm" type="none"/>
                    </a:lnL>
                    <a:lnR cap="flat" cmpd="sng" w="28575">
                      <a:solidFill>
                        <a:srgbClr val="383838"/>
                      </a:solidFill>
                      <a:prstDash val="solid"/>
                      <a:round/>
                      <a:headEnd len="sm" w="sm" type="none"/>
                      <a:tailEnd len="sm" w="sm" type="none"/>
                    </a:lnR>
                    <a:lnT cap="flat" cmpd="sng" w="28575">
                      <a:solidFill>
                        <a:srgbClr val="383838"/>
                      </a:solidFill>
                      <a:prstDash val="solid"/>
                      <a:round/>
                      <a:headEnd len="sm" w="sm" type="none"/>
                      <a:tailEnd len="sm" w="sm" type="none"/>
                    </a:lnT>
                    <a:lnB cap="flat" cmpd="sng" w="28575">
                      <a:solidFill>
                        <a:srgbClr val="383838"/>
                      </a:solidFill>
                      <a:prstDash val="solid"/>
                      <a:round/>
                      <a:headEnd len="sm" w="sm" type="none"/>
                      <a:tailEnd len="sm" w="sm" type="none"/>
                    </a:lnB>
                  </a:tcPr>
                </a:tc>
                <a:tc>
                  <a:txBody>
                    <a:bodyPr/>
                    <a:lstStyle/>
                    <a:p>
                      <a:pPr indent="0" lvl="0" marL="85090" marR="0" rtl="0" algn="l">
                        <a:lnSpc>
                          <a:spcPct val="100000"/>
                        </a:lnSpc>
                        <a:spcBef>
                          <a:spcPts val="0"/>
                        </a:spcBef>
                        <a:spcAft>
                          <a:spcPts val="0"/>
                        </a:spcAft>
                        <a:buNone/>
                      </a:pPr>
                      <a:r>
                        <a:rPr b="1" lang="en" sz="1400" u="none" cap="none" strike="noStrike">
                          <a:solidFill>
                            <a:srgbClr val="124F5B"/>
                          </a:solidFill>
                          <a:latin typeface="Arial"/>
                          <a:ea typeface="Arial"/>
                          <a:cs typeface="Arial"/>
                          <a:sym typeface="Arial"/>
                        </a:rPr>
                        <a:t>9.481</a:t>
                      </a:r>
                      <a:endParaRPr sz="1400" u="none" cap="none" strike="noStrike">
                        <a:latin typeface="Arial"/>
                        <a:ea typeface="Arial"/>
                        <a:cs typeface="Arial"/>
                        <a:sym typeface="Arial"/>
                      </a:endParaRPr>
                    </a:p>
                  </a:txBody>
                  <a:tcPr marT="78750" marB="0" marR="0" marL="0">
                    <a:lnL cap="flat" cmpd="sng" w="28575">
                      <a:solidFill>
                        <a:srgbClr val="383838"/>
                      </a:solidFill>
                      <a:prstDash val="solid"/>
                      <a:round/>
                      <a:headEnd len="sm" w="sm" type="none"/>
                      <a:tailEnd len="sm" w="sm" type="none"/>
                    </a:lnL>
                    <a:lnR cap="flat" cmpd="sng" w="28575">
                      <a:solidFill>
                        <a:srgbClr val="383838"/>
                      </a:solidFill>
                      <a:prstDash val="solid"/>
                      <a:round/>
                      <a:headEnd len="sm" w="sm" type="none"/>
                      <a:tailEnd len="sm" w="sm" type="none"/>
                    </a:lnR>
                    <a:lnT cap="flat" cmpd="sng" w="28575">
                      <a:solidFill>
                        <a:srgbClr val="383838"/>
                      </a:solidFill>
                      <a:prstDash val="solid"/>
                      <a:round/>
                      <a:headEnd len="sm" w="sm" type="none"/>
                      <a:tailEnd len="sm" w="sm" type="none"/>
                    </a:lnT>
                    <a:lnB cap="flat" cmpd="sng" w="28575">
                      <a:solidFill>
                        <a:srgbClr val="383838"/>
                      </a:solidFill>
                      <a:prstDash val="solid"/>
                      <a:round/>
                      <a:headEnd len="sm" w="sm" type="none"/>
                      <a:tailEnd len="sm" w="sm" type="none"/>
                    </a:lnB>
                  </a:tcPr>
                </a:tc>
              </a:tr>
              <a:tr h="396200">
                <a:tc>
                  <a:txBody>
                    <a:bodyPr/>
                    <a:lstStyle/>
                    <a:p>
                      <a:pPr indent="0" lvl="0" marL="85090" marR="0" rtl="0" algn="l">
                        <a:lnSpc>
                          <a:spcPct val="100000"/>
                        </a:lnSpc>
                        <a:spcBef>
                          <a:spcPts val="0"/>
                        </a:spcBef>
                        <a:spcAft>
                          <a:spcPts val="0"/>
                        </a:spcAft>
                        <a:buNone/>
                      </a:pPr>
                      <a:r>
                        <a:rPr b="1" lang="en" sz="1400" u="none" cap="none" strike="noStrike">
                          <a:solidFill>
                            <a:srgbClr val="124F5B"/>
                          </a:solidFill>
                          <a:latin typeface="Arial"/>
                          <a:ea typeface="Arial"/>
                          <a:cs typeface="Arial"/>
                          <a:sym typeface="Arial"/>
                        </a:rPr>
                        <a:t>Wind speed(m/s)</a:t>
                      </a:r>
                      <a:endParaRPr sz="1400" u="none" cap="none" strike="noStrike">
                        <a:latin typeface="Arial"/>
                        <a:ea typeface="Arial"/>
                        <a:cs typeface="Arial"/>
                        <a:sym typeface="Arial"/>
                      </a:endParaRPr>
                    </a:p>
                  </a:txBody>
                  <a:tcPr marT="78750" marB="0" marR="0" marL="0">
                    <a:lnL cap="flat" cmpd="sng" w="28575">
                      <a:solidFill>
                        <a:srgbClr val="383838"/>
                      </a:solidFill>
                      <a:prstDash val="solid"/>
                      <a:round/>
                      <a:headEnd len="sm" w="sm" type="none"/>
                      <a:tailEnd len="sm" w="sm" type="none"/>
                    </a:lnL>
                    <a:lnR cap="flat" cmpd="sng" w="28575">
                      <a:solidFill>
                        <a:srgbClr val="383838"/>
                      </a:solidFill>
                      <a:prstDash val="solid"/>
                      <a:round/>
                      <a:headEnd len="sm" w="sm" type="none"/>
                      <a:tailEnd len="sm" w="sm" type="none"/>
                    </a:lnR>
                    <a:lnT cap="flat" cmpd="sng" w="28575">
                      <a:solidFill>
                        <a:srgbClr val="383838"/>
                      </a:solidFill>
                      <a:prstDash val="solid"/>
                      <a:round/>
                      <a:headEnd len="sm" w="sm" type="none"/>
                      <a:tailEnd len="sm" w="sm" type="none"/>
                    </a:lnT>
                    <a:lnB cap="flat" cmpd="sng" w="28575">
                      <a:solidFill>
                        <a:srgbClr val="383838"/>
                      </a:solidFill>
                      <a:prstDash val="solid"/>
                      <a:round/>
                      <a:headEnd len="sm" w="sm" type="none"/>
                      <a:tailEnd len="sm" w="sm" type="none"/>
                    </a:lnB>
                  </a:tcPr>
                </a:tc>
                <a:tc>
                  <a:txBody>
                    <a:bodyPr/>
                    <a:lstStyle/>
                    <a:p>
                      <a:pPr indent="0" lvl="0" marL="85090" marR="0" rtl="0" algn="l">
                        <a:lnSpc>
                          <a:spcPct val="100000"/>
                        </a:lnSpc>
                        <a:spcBef>
                          <a:spcPts val="0"/>
                        </a:spcBef>
                        <a:spcAft>
                          <a:spcPts val="0"/>
                        </a:spcAft>
                        <a:buNone/>
                      </a:pPr>
                      <a:r>
                        <a:rPr b="1" lang="en" sz="1400" u="none" cap="none" strike="noStrike">
                          <a:solidFill>
                            <a:srgbClr val="124F5B"/>
                          </a:solidFill>
                          <a:latin typeface="Arial"/>
                          <a:ea typeface="Arial"/>
                          <a:cs typeface="Arial"/>
                          <a:sym typeface="Arial"/>
                        </a:rPr>
                        <a:t>4.707</a:t>
                      </a:r>
                      <a:endParaRPr sz="1400" u="none" cap="none" strike="noStrike">
                        <a:latin typeface="Arial"/>
                        <a:ea typeface="Arial"/>
                        <a:cs typeface="Arial"/>
                        <a:sym typeface="Arial"/>
                      </a:endParaRPr>
                    </a:p>
                  </a:txBody>
                  <a:tcPr marT="78750" marB="0" marR="0" marL="0">
                    <a:lnL cap="flat" cmpd="sng" w="28575">
                      <a:solidFill>
                        <a:srgbClr val="383838"/>
                      </a:solidFill>
                      <a:prstDash val="solid"/>
                      <a:round/>
                      <a:headEnd len="sm" w="sm" type="none"/>
                      <a:tailEnd len="sm" w="sm" type="none"/>
                    </a:lnL>
                    <a:lnR cap="flat" cmpd="sng" w="28575">
                      <a:solidFill>
                        <a:srgbClr val="383838"/>
                      </a:solidFill>
                      <a:prstDash val="solid"/>
                      <a:round/>
                      <a:headEnd len="sm" w="sm" type="none"/>
                      <a:tailEnd len="sm" w="sm" type="none"/>
                    </a:lnR>
                    <a:lnT cap="flat" cmpd="sng" w="28575">
                      <a:solidFill>
                        <a:srgbClr val="383838"/>
                      </a:solidFill>
                      <a:prstDash val="solid"/>
                      <a:round/>
                      <a:headEnd len="sm" w="sm" type="none"/>
                      <a:tailEnd len="sm" w="sm" type="none"/>
                    </a:lnT>
                    <a:lnB cap="flat" cmpd="sng" w="28575">
                      <a:solidFill>
                        <a:srgbClr val="383838"/>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28"/>
          <p:cNvPicPr preferRelativeResize="0"/>
          <p:nvPr/>
        </p:nvPicPr>
        <p:blipFill>
          <a:blip r:embed="rId3">
            <a:alphaModFix/>
          </a:blip>
          <a:stretch>
            <a:fillRect/>
          </a:stretch>
        </p:blipFill>
        <p:spPr>
          <a:xfrm>
            <a:off x="0" y="0"/>
            <a:ext cx="9144000" cy="5143500"/>
          </a:xfrm>
          <a:prstGeom prst="rect">
            <a:avLst/>
          </a:prstGeom>
          <a:noFill/>
          <a:ln>
            <a:noFill/>
          </a:ln>
        </p:spPr>
      </p:pic>
      <p:sp>
        <p:nvSpPr>
          <p:cNvPr id="402" name="Google Shape;402;p28"/>
          <p:cNvSpPr txBox="1"/>
          <p:nvPr>
            <p:ph type="title"/>
          </p:nvPr>
        </p:nvSpPr>
        <p:spPr>
          <a:xfrm>
            <a:off x="237900" y="79675"/>
            <a:ext cx="8594400" cy="623700"/>
          </a:xfrm>
          <a:prstGeom prst="rect">
            <a:avLst/>
          </a:prstGeom>
        </p:spPr>
        <p:txBody>
          <a:bodyPr anchorCtr="0" anchor="t" bIns="91425" lIns="91425" spcFirstLastPara="1" rIns="91425" wrap="square" tIns="91425">
            <a:normAutofit fontScale="90000"/>
          </a:bodyPr>
          <a:lstStyle/>
          <a:p>
            <a:pPr indent="0" lvl="0" marL="12700" rtl="0" algn="l">
              <a:spcBef>
                <a:spcPts val="0"/>
              </a:spcBef>
              <a:spcAft>
                <a:spcPts val="0"/>
              </a:spcAft>
              <a:buClr>
                <a:srgbClr val="000000"/>
              </a:buClr>
              <a:buFont typeface="Arial"/>
              <a:buNone/>
            </a:pPr>
            <a:r>
              <a:rPr lang="en" sz="3600">
                <a:solidFill>
                  <a:srgbClr val="CC0000"/>
                </a:solidFill>
                <a:latin typeface="Arial"/>
                <a:ea typeface="Arial"/>
                <a:cs typeface="Arial"/>
                <a:sym typeface="Arial"/>
              </a:rPr>
              <a:t>4. Feature Engineering(Contd):</a:t>
            </a:r>
            <a:endParaRPr sz="3600">
              <a:solidFill>
                <a:srgbClr val="CC0000"/>
              </a:solidFill>
              <a:latin typeface="Arial"/>
              <a:ea typeface="Arial"/>
              <a:cs typeface="Arial"/>
              <a:sym typeface="Arial"/>
            </a:endParaRPr>
          </a:p>
          <a:p>
            <a:pPr indent="0" lvl="0" marL="0" rtl="0" algn="l">
              <a:spcBef>
                <a:spcPts val="0"/>
              </a:spcBef>
              <a:spcAft>
                <a:spcPts val="0"/>
              </a:spcAft>
              <a:buNone/>
            </a:pPr>
            <a:r>
              <a:t/>
            </a:r>
            <a:endParaRPr sz="2400">
              <a:solidFill>
                <a:srgbClr val="FF0000"/>
              </a:solidFill>
            </a:endParaRPr>
          </a:p>
        </p:txBody>
      </p:sp>
      <p:sp>
        <p:nvSpPr>
          <p:cNvPr id="403" name="Google Shape;403;p28"/>
          <p:cNvSpPr txBox="1"/>
          <p:nvPr>
            <p:ph idx="1" type="body"/>
          </p:nvPr>
        </p:nvSpPr>
        <p:spPr>
          <a:xfrm>
            <a:off x="341025" y="703375"/>
            <a:ext cx="8594400" cy="1769100"/>
          </a:xfrm>
          <a:prstGeom prst="rect">
            <a:avLst/>
          </a:prstGeom>
        </p:spPr>
        <p:txBody>
          <a:bodyPr anchorCtr="0" anchor="t" bIns="91425" lIns="91425" spcFirstLastPara="1" rIns="91425" wrap="square" tIns="91425">
            <a:noAutofit/>
          </a:bodyPr>
          <a:lstStyle/>
          <a:p>
            <a:pPr indent="-476250" lvl="0" marL="494665" marR="5080" rtl="0" algn="l">
              <a:lnSpc>
                <a:spcPct val="100000"/>
              </a:lnSpc>
              <a:spcBef>
                <a:spcPts val="0"/>
              </a:spcBef>
              <a:spcAft>
                <a:spcPts val="0"/>
              </a:spcAft>
              <a:buClr>
                <a:srgbClr val="124F5B"/>
              </a:buClr>
              <a:buSzPts val="1900"/>
              <a:buFont typeface="Verdana"/>
              <a:buChar char="❖"/>
            </a:pPr>
            <a:r>
              <a:rPr b="1" lang="en" sz="1900">
                <a:solidFill>
                  <a:srgbClr val="124F5B"/>
                </a:solidFill>
                <a:latin typeface="Arial"/>
                <a:ea typeface="Arial"/>
                <a:cs typeface="Arial"/>
                <a:sym typeface="Arial"/>
              </a:rPr>
              <a:t>Obtaining correlation between independent and dependent variables:  Linear regression considers an important assumption, which is that  there should exist a linear relationship between the independent and  dependent variable. To check this assumption these plots are done.</a:t>
            </a:r>
            <a:endParaRPr sz="1900">
              <a:solidFill>
                <a:srgbClr val="000000"/>
              </a:solidFill>
              <a:latin typeface="Arial"/>
              <a:ea typeface="Arial"/>
              <a:cs typeface="Arial"/>
              <a:sym typeface="Arial"/>
            </a:endParaRPr>
          </a:p>
          <a:p>
            <a:pPr indent="0" lvl="0" marL="0" rtl="0" algn="l">
              <a:lnSpc>
                <a:spcPct val="100000"/>
              </a:lnSpc>
              <a:spcBef>
                <a:spcPts val="49"/>
              </a:spcBef>
              <a:spcAft>
                <a:spcPts val="0"/>
              </a:spcAft>
              <a:buNone/>
            </a:pPr>
            <a:r>
              <a:t/>
            </a:r>
            <a:endParaRPr b="1" sz="1481">
              <a:solidFill>
                <a:srgbClr val="000000"/>
              </a:solidFill>
            </a:endParaRPr>
          </a:p>
        </p:txBody>
      </p:sp>
      <p:sp>
        <p:nvSpPr>
          <p:cNvPr id="404" name="Google Shape;404;p28"/>
          <p:cNvSpPr/>
          <p:nvPr/>
        </p:nvSpPr>
        <p:spPr>
          <a:xfrm>
            <a:off x="3979004" y="2207675"/>
            <a:ext cx="1846200" cy="12207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05" name="Google Shape;405;p28"/>
          <p:cNvSpPr/>
          <p:nvPr/>
        </p:nvSpPr>
        <p:spPr>
          <a:xfrm>
            <a:off x="2408139" y="2261758"/>
            <a:ext cx="1330800" cy="11346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06" name="Google Shape;406;p28"/>
          <p:cNvSpPr/>
          <p:nvPr/>
        </p:nvSpPr>
        <p:spPr>
          <a:xfrm>
            <a:off x="5877806" y="2217602"/>
            <a:ext cx="1330800" cy="12852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07" name="Google Shape;407;p28"/>
          <p:cNvSpPr/>
          <p:nvPr/>
        </p:nvSpPr>
        <p:spPr>
          <a:xfrm>
            <a:off x="177350" y="3616877"/>
            <a:ext cx="2040900" cy="12978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08" name="Google Shape;408;p28"/>
          <p:cNvSpPr/>
          <p:nvPr/>
        </p:nvSpPr>
        <p:spPr>
          <a:xfrm>
            <a:off x="7322460" y="2261758"/>
            <a:ext cx="1563000" cy="12207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09" name="Google Shape;409;p28"/>
          <p:cNvSpPr/>
          <p:nvPr/>
        </p:nvSpPr>
        <p:spPr>
          <a:xfrm>
            <a:off x="211215" y="2309304"/>
            <a:ext cx="2031600" cy="10437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10" name="Google Shape;410;p28"/>
          <p:cNvSpPr/>
          <p:nvPr/>
        </p:nvSpPr>
        <p:spPr>
          <a:xfrm>
            <a:off x="7337683" y="3644983"/>
            <a:ext cx="1553100" cy="122070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11" name="Google Shape;411;p28"/>
          <p:cNvSpPr/>
          <p:nvPr/>
        </p:nvSpPr>
        <p:spPr>
          <a:xfrm>
            <a:off x="5831114" y="3616877"/>
            <a:ext cx="1330800" cy="1031400"/>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12" name="Google Shape;412;p28"/>
          <p:cNvSpPr/>
          <p:nvPr/>
        </p:nvSpPr>
        <p:spPr>
          <a:xfrm>
            <a:off x="2408139" y="3524371"/>
            <a:ext cx="1330800" cy="1285200"/>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13" name="Google Shape;413;p28"/>
          <p:cNvSpPr/>
          <p:nvPr/>
        </p:nvSpPr>
        <p:spPr>
          <a:xfrm>
            <a:off x="3979004" y="3609927"/>
            <a:ext cx="1796700" cy="1134600"/>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pic>
        <p:nvPicPr>
          <p:cNvPr id="418" name="Google Shape;418;p29"/>
          <p:cNvPicPr preferRelativeResize="0"/>
          <p:nvPr/>
        </p:nvPicPr>
        <p:blipFill>
          <a:blip r:embed="rId3">
            <a:alphaModFix/>
          </a:blip>
          <a:stretch>
            <a:fillRect/>
          </a:stretch>
        </p:blipFill>
        <p:spPr>
          <a:xfrm>
            <a:off x="0" y="0"/>
            <a:ext cx="9144000" cy="5143500"/>
          </a:xfrm>
          <a:prstGeom prst="rect">
            <a:avLst/>
          </a:prstGeom>
          <a:noFill/>
          <a:ln>
            <a:noFill/>
          </a:ln>
        </p:spPr>
      </p:pic>
      <p:sp>
        <p:nvSpPr>
          <p:cNvPr id="419" name="Google Shape;419;p29"/>
          <p:cNvSpPr txBox="1"/>
          <p:nvPr>
            <p:ph type="title"/>
          </p:nvPr>
        </p:nvSpPr>
        <p:spPr>
          <a:xfrm>
            <a:off x="237900" y="79675"/>
            <a:ext cx="8594400" cy="593100"/>
          </a:xfrm>
          <a:prstGeom prst="rect">
            <a:avLst/>
          </a:prstGeom>
        </p:spPr>
        <p:txBody>
          <a:bodyPr anchorCtr="0" anchor="t" bIns="91425" lIns="91425" spcFirstLastPara="1" rIns="91425" wrap="square" tIns="91425">
            <a:normAutofit fontScale="90000"/>
          </a:bodyPr>
          <a:lstStyle/>
          <a:p>
            <a:pPr indent="0" lvl="0" marL="12700" rtl="0" algn="l">
              <a:spcBef>
                <a:spcPts val="0"/>
              </a:spcBef>
              <a:spcAft>
                <a:spcPts val="0"/>
              </a:spcAft>
              <a:buNone/>
            </a:pPr>
            <a:r>
              <a:rPr lang="en" sz="3600">
                <a:solidFill>
                  <a:srgbClr val="CC0000"/>
                </a:solidFill>
                <a:latin typeface="Arial"/>
                <a:ea typeface="Arial"/>
                <a:cs typeface="Arial"/>
                <a:sym typeface="Arial"/>
              </a:rPr>
              <a:t>5. Pre processing of data:</a:t>
            </a:r>
            <a:endParaRPr sz="2400">
              <a:solidFill>
                <a:srgbClr val="FF0000"/>
              </a:solidFill>
            </a:endParaRPr>
          </a:p>
        </p:txBody>
      </p:sp>
      <p:sp>
        <p:nvSpPr>
          <p:cNvPr id="420" name="Google Shape;420;p29"/>
          <p:cNvSpPr txBox="1"/>
          <p:nvPr>
            <p:ph idx="1" type="body"/>
          </p:nvPr>
        </p:nvSpPr>
        <p:spPr>
          <a:xfrm>
            <a:off x="357600" y="672775"/>
            <a:ext cx="8594400" cy="2183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Font typeface="Arial"/>
              <a:buNone/>
            </a:pPr>
            <a:r>
              <a:rPr b="1" lang="en" sz="2100">
                <a:solidFill>
                  <a:srgbClr val="124F5B"/>
                </a:solidFill>
                <a:latin typeface="Arial"/>
                <a:ea typeface="Arial"/>
                <a:cs typeface="Arial"/>
                <a:sym typeface="Arial"/>
              </a:rPr>
              <a:t>This consists of 3 parts:</a:t>
            </a:r>
            <a:endParaRPr sz="2100">
              <a:solidFill>
                <a:srgbClr val="000000"/>
              </a:solidFill>
              <a:latin typeface="Arial"/>
              <a:ea typeface="Arial"/>
              <a:cs typeface="Arial"/>
              <a:sym typeface="Arial"/>
            </a:endParaRPr>
          </a:p>
          <a:p>
            <a:pPr indent="-514350" lvl="0" marL="545465" marR="813435" rtl="0" algn="l">
              <a:lnSpc>
                <a:spcPct val="100000"/>
              </a:lnSpc>
              <a:spcBef>
                <a:spcPts val="0"/>
              </a:spcBef>
              <a:spcAft>
                <a:spcPts val="0"/>
              </a:spcAft>
              <a:buClr>
                <a:srgbClr val="124F5B"/>
              </a:buClr>
              <a:buSzPts val="2100"/>
              <a:buFont typeface="Verdana"/>
              <a:buChar char="❖"/>
            </a:pPr>
            <a:r>
              <a:rPr b="1" lang="en" sz="2100">
                <a:solidFill>
                  <a:srgbClr val="124F5B"/>
                </a:solidFill>
                <a:latin typeface="Arial"/>
                <a:ea typeface="Arial"/>
                <a:cs typeface="Arial"/>
                <a:sym typeface="Arial"/>
              </a:rPr>
              <a:t>Target variable conditioning - Normalising the target  variable.</a:t>
            </a:r>
            <a:endParaRPr sz="2100">
              <a:solidFill>
                <a:srgbClr val="000000"/>
              </a:solidFill>
              <a:latin typeface="Arial"/>
              <a:ea typeface="Arial"/>
              <a:cs typeface="Arial"/>
              <a:sym typeface="Arial"/>
            </a:endParaRPr>
          </a:p>
          <a:p>
            <a:pPr indent="-514350" lvl="0" marL="545465" marR="5080" rtl="0" algn="l">
              <a:lnSpc>
                <a:spcPct val="100000"/>
              </a:lnSpc>
              <a:spcBef>
                <a:spcPts val="0"/>
              </a:spcBef>
              <a:spcAft>
                <a:spcPts val="0"/>
              </a:spcAft>
              <a:buClr>
                <a:srgbClr val="124F5B"/>
              </a:buClr>
              <a:buSzPts val="2100"/>
              <a:buFont typeface="Verdana"/>
              <a:buChar char="❖"/>
            </a:pPr>
            <a:r>
              <a:rPr b="1" lang="en" sz="2100">
                <a:solidFill>
                  <a:srgbClr val="124F5B"/>
                </a:solidFill>
                <a:latin typeface="Arial"/>
                <a:ea typeface="Arial"/>
                <a:cs typeface="Arial"/>
                <a:sym typeface="Arial"/>
              </a:rPr>
              <a:t>Dividing the dataset into train and test dataset with a ratio  of 7:3.</a:t>
            </a:r>
            <a:endParaRPr sz="2100">
              <a:solidFill>
                <a:srgbClr val="000000"/>
              </a:solidFill>
              <a:latin typeface="Arial"/>
              <a:ea typeface="Arial"/>
              <a:cs typeface="Arial"/>
              <a:sym typeface="Arial"/>
            </a:endParaRPr>
          </a:p>
          <a:p>
            <a:pPr indent="-514350" lvl="0" marL="546100" rtl="0" algn="l">
              <a:lnSpc>
                <a:spcPct val="100000"/>
              </a:lnSpc>
              <a:spcBef>
                <a:spcPts val="0"/>
              </a:spcBef>
              <a:spcAft>
                <a:spcPts val="0"/>
              </a:spcAft>
              <a:buClr>
                <a:srgbClr val="124F5B"/>
              </a:buClr>
              <a:buSzPts val="2100"/>
              <a:buFont typeface="Verdana"/>
              <a:buChar char="❖"/>
            </a:pPr>
            <a:r>
              <a:rPr b="1" lang="en" sz="2100">
                <a:solidFill>
                  <a:srgbClr val="124F5B"/>
                </a:solidFill>
                <a:latin typeface="Arial"/>
                <a:ea typeface="Arial"/>
                <a:cs typeface="Arial"/>
                <a:sym typeface="Arial"/>
              </a:rPr>
              <a:t>Scaling the independent variables.</a:t>
            </a:r>
            <a:endParaRPr b="1" sz="1181">
              <a:solidFill>
                <a:srgbClr val="FF4747"/>
              </a:solidFill>
            </a:endParaRPr>
          </a:p>
        </p:txBody>
      </p:sp>
      <p:sp>
        <p:nvSpPr>
          <p:cNvPr id="421" name="Google Shape;421;p29"/>
          <p:cNvSpPr/>
          <p:nvPr/>
        </p:nvSpPr>
        <p:spPr>
          <a:xfrm>
            <a:off x="2067651" y="2987700"/>
            <a:ext cx="2387100" cy="1683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22" name="Google Shape;422;p29"/>
          <p:cNvSpPr/>
          <p:nvPr/>
        </p:nvSpPr>
        <p:spPr>
          <a:xfrm>
            <a:off x="6519776" y="2987700"/>
            <a:ext cx="2355900" cy="16830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23" name="Google Shape;423;p29"/>
          <p:cNvSpPr txBox="1"/>
          <p:nvPr/>
        </p:nvSpPr>
        <p:spPr>
          <a:xfrm>
            <a:off x="205200" y="3142175"/>
            <a:ext cx="1881300" cy="15828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b="1" lang="en" sz="1700">
                <a:solidFill>
                  <a:srgbClr val="124F5B"/>
                </a:solidFill>
                <a:latin typeface="Arial"/>
                <a:ea typeface="Arial"/>
                <a:cs typeface="Arial"/>
                <a:sym typeface="Arial"/>
              </a:rPr>
              <a:t>Distribution of the  target  variable(before  normalisation) -  positively  skewed.</a:t>
            </a:r>
            <a:endParaRPr sz="1700">
              <a:latin typeface="Arial"/>
              <a:ea typeface="Arial"/>
              <a:cs typeface="Arial"/>
              <a:sym typeface="Arial"/>
            </a:endParaRPr>
          </a:p>
        </p:txBody>
      </p:sp>
      <p:grpSp>
        <p:nvGrpSpPr>
          <p:cNvPr id="424" name="Google Shape;424;p29"/>
          <p:cNvGrpSpPr/>
          <p:nvPr/>
        </p:nvGrpSpPr>
        <p:grpSpPr>
          <a:xfrm>
            <a:off x="4564969" y="3628072"/>
            <a:ext cx="1881405" cy="434477"/>
            <a:chOff x="4650965" y="3813967"/>
            <a:chExt cx="1953895" cy="457200"/>
          </a:xfrm>
        </p:grpSpPr>
        <p:sp>
          <p:nvSpPr>
            <p:cNvPr id="425" name="Google Shape;425;p29"/>
            <p:cNvSpPr/>
            <p:nvPr/>
          </p:nvSpPr>
          <p:spPr>
            <a:xfrm>
              <a:off x="4650965" y="3813967"/>
              <a:ext cx="1953895" cy="457200"/>
            </a:xfrm>
            <a:custGeom>
              <a:rect b="b" l="l" r="r" t="t"/>
              <a:pathLst>
                <a:path extrusionOk="0" h="457200" w="1953895">
                  <a:moveTo>
                    <a:pt x="1725596" y="456599"/>
                  </a:moveTo>
                  <a:lnTo>
                    <a:pt x="1725596" y="342449"/>
                  </a:lnTo>
                  <a:lnTo>
                    <a:pt x="0" y="342449"/>
                  </a:lnTo>
                  <a:lnTo>
                    <a:pt x="0" y="114149"/>
                  </a:lnTo>
                  <a:lnTo>
                    <a:pt x="1725596" y="114149"/>
                  </a:lnTo>
                  <a:lnTo>
                    <a:pt x="1725596" y="0"/>
                  </a:lnTo>
                  <a:lnTo>
                    <a:pt x="1953896" y="228299"/>
                  </a:lnTo>
                  <a:lnTo>
                    <a:pt x="1725596" y="456599"/>
                  </a:lnTo>
                  <a:close/>
                </a:path>
              </a:pathLst>
            </a:custGeom>
            <a:solidFill>
              <a:srgbClr val="124F5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26" name="Google Shape;426;p29"/>
            <p:cNvSpPr/>
            <p:nvPr/>
          </p:nvSpPr>
          <p:spPr>
            <a:xfrm>
              <a:off x="4650965" y="3813967"/>
              <a:ext cx="1953895" cy="457200"/>
            </a:xfrm>
            <a:custGeom>
              <a:rect b="b" l="l" r="r" t="t"/>
              <a:pathLst>
                <a:path extrusionOk="0" h="457200" w="1953895">
                  <a:moveTo>
                    <a:pt x="0" y="114149"/>
                  </a:moveTo>
                  <a:lnTo>
                    <a:pt x="1725596" y="114149"/>
                  </a:lnTo>
                  <a:lnTo>
                    <a:pt x="1725596" y="0"/>
                  </a:lnTo>
                  <a:lnTo>
                    <a:pt x="1953896" y="228299"/>
                  </a:lnTo>
                  <a:lnTo>
                    <a:pt x="1725596" y="456599"/>
                  </a:lnTo>
                  <a:lnTo>
                    <a:pt x="1725596" y="342449"/>
                  </a:lnTo>
                  <a:lnTo>
                    <a:pt x="0" y="342449"/>
                  </a:lnTo>
                  <a:lnTo>
                    <a:pt x="0" y="114149"/>
                  </a:lnTo>
                  <a:close/>
                </a:path>
              </a:pathLst>
            </a:custGeom>
            <a:noFill/>
            <a:ln cap="flat" cmpd="sng" w="9525">
              <a:solidFill>
                <a:srgbClr val="F4FD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427" name="Google Shape;427;p29"/>
          <p:cNvSpPr txBox="1"/>
          <p:nvPr/>
        </p:nvSpPr>
        <p:spPr>
          <a:xfrm>
            <a:off x="4608029" y="3126755"/>
            <a:ext cx="1688400" cy="5361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b="1" lang="en" sz="1700">
                <a:solidFill>
                  <a:srgbClr val="124F5B"/>
                </a:solidFill>
                <a:latin typeface="Arial"/>
                <a:ea typeface="Arial"/>
                <a:cs typeface="Arial"/>
                <a:sym typeface="Arial"/>
              </a:rPr>
              <a:t>After  normalisation</a:t>
            </a:r>
            <a:endParaRPr sz="1700">
              <a:latin typeface="Arial"/>
              <a:ea typeface="Arial"/>
              <a:cs typeface="Arial"/>
              <a:sym typeface="Arial"/>
            </a:endParaRPr>
          </a:p>
        </p:txBody>
      </p:sp>
      <p:sp>
        <p:nvSpPr>
          <p:cNvPr id="428" name="Google Shape;428;p29"/>
          <p:cNvSpPr txBox="1"/>
          <p:nvPr/>
        </p:nvSpPr>
        <p:spPr>
          <a:xfrm>
            <a:off x="4643120" y="3958842"/>
            <a:ext cx="1459200" cy="5055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b="1" lang="en" sz="1600">
                <a:solidFill>
                  <a:srgbClr val="124F5B"/>
                </a:solidFill>
              </a:rPr>
              <a:t>Log  transformation</a:t>
            </a:r>
            <a:endParaRPr b="1" sz="1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pic>
        <p:nvPicPr>
          <p:cNvPr id="433" name="Google Shape;433;p30"/>
          <p:cNvPicPr preferRelativeResize="0"/>
          <p:nvPr/>
        </p:nvPicPr>
        <p:blipFill>
          <a:blip r:embed="rId3">
            <a:alphaModFix/>
          </a:blip>
          <a:stretch>
            <a:fillRect/>
          </a:stretch>
        </p:blipFill>
        <p:spPr>
          <a:xfrm>
            <a:off x="0" y="0"/>
            <a:ext cx="9144000" cy="5143500"/>
          </a:xfrm>
          <a:prstGeom prst="rect">
            <a:avLst/>
          </a:prstGeom>
          <a:noFill/>
          <a:ln>
            <a:noFill/>
          </a:ln>
        </p:spPr>
      </p:pic>
      <p:sp>
        <p:nvSpPr>
          <p:cNvPr id="434" name="Google Shape;434;p30"/>
          <p:cNvSpPr txBox="1"/>
          <p:nvPr>
            <p:ph type="title"/>
          </p:nvPr>
        </p:nvSpPr>
        <p:spPr>
          <a:xfrm>
            <a:off x="262150" y="220200"/>
            <a:ext cx="8693100" cy="611100"/>
          </a:xfrm>
          <a:prstGeom prst="rect">
            <a:avLst/>
          </a:prstGeom>
        </p:spPr>
        <p:txBody>
          <a:bodyPr anchorCtr="0" anchor="t" bIns="91425" lIns="91425" spcFirstLastPara="1" rIns="91425" wrap="square" tIns="91425">
            <a:normAutofit fontScale="90000"/>
          </a:bodyPr>
          <a:lstStyle/>
          <a:p>
            <a:pPr indent="0" lvl="0" marL="12700" rtl="0" algn="l">
              <a:spcBef>
                <a:spcPts val="0"/>
              </a:spcBef>
              <a:spcAft>
                <a:spcPts val="0"/>
              </a:spcAft>
              <a:buClr>
                <a:srgbClr val="000000"/>
              </a:buClr>
              <a:buFont typeface="Arial"/>
              <a:buNone/>
            </a:pPr>
            <a:r>
              <a:rPr lang="en" sz="3000">
                <a:solidFill>
                  <a:srgbClr val="CC0000"/>
                </a:solidFill>
                <a:latin typeface="Arial"/>
                <a:ea typeface="Arial"/>
                <a:cs typeface="Arial"/>
                <a:sym typeface="Arial"/>
              </a:rPr>
              <a:t>6&amp;7. Model implementation and explainability:</a:t>
            </a:r>
            <a:endParaRPr sz="3000">
              <a:solidFill>
                <a:srgbClr val="CC0000"/>
              </a:solidFill>
              <a:latin typeface="Arial"/>
              <a:ea typeface="Arial"/>
              <a:cs typeface="Arial"/>
              <a:sym typeface="Arial"/>
            </a:endParaRPr>
          </a:p>
          <a:p>
            <a:pPr indent="0" lvl="0" marL="0" rtl="0" algn="l">
              <a:spcBef>
                <a:spcPts val="0"/>
              </a:spcBef>
              <a:spcAft>
                <a:spcPts val="0"/>
              </a:spcAft>
              <a:buNone/>
            </a:pPr>
            <a:r>
              <a:t/>
            </a:r>
            <a:endParaRPr sz="2622">
              <a:solidFill>
                <a:srgbClr val="FF0000"/>
              </a:solidFill>
            </a:endParaRPr>
          </a:p>
        </p:txBody>
      </p:sp>
      <p:sp>
        <p:nvSpPr>
          <p:cNvPr id="435" name="Google Shape;435;p30"/>
          <p:cNvSpPr txBox="1"/>
          <p:nvPr>
            <p:ph idx="2" type="body"/>
          </p:nvPr>
        </p:nvSpPr>
        <p:spPr>
          <a:xfrm>
            <a:off x="262150" y="831300"/>
            <a:ext cx="8693100" cy="1108200"/>
          </a:xfrm>
          <a:prstGeom prst="rect">
            <a:avLst/>
          </a:prstGeom>
        </p:spPr>
        <p:txBody>
          <a:bodyPr anchorCtr="0" anchor="t" bIns="91425" lIns="91425" spcFirstLastPara="1" rIns="91425" wrap="square" tIns="91425">
            <a:normAutofit/>
          </a:bodyPr>
          <a:lstStyle/>
          <a:p>
            <a:pPr indent="0" lvl="0" marL="69850" marR="371475" rtl="0" algn="l">
              <a:lnSpc>
                <a:spcPct val="100000"/>
              </a:lnSpc>
              <a:spcBef>
                <a:spcPts val="0"/>
              </a:spcBef>
              <a:spcAft>
                <a:spcPts val="0"/>
              </a:spcAft>
              <a:buClr>
                <a:srgbClr val="000000"/>
              </a:buClr>
              <a:buFont typeface="Arial"/>
              <a:buNone/>
            </a:pPr>
            <a:r>
              <a:rPr b="1" lang="en" sz="1900">
                <a:solidFill>
                  <a:srgbClr val="124F5B"/>
                </a:solidFill>
                <a:latin typeface="Arial"/>
                <a:ea typeface="Arial"/>
                <a:cs typeface="Arial"/>
                <a:sym typeface="Arial"/>
              </a:rPr>
              <a:t>These are two different processes in the flowchart, but for explaining  purposes I’m clubbing the two into a single process.</a:t>
            </a:r>
            <a:endParaRPr sz="1900">
              <a:solidFill>
                <a:srgbClr val="000000"/>
              </a:solidFill>
              <a:latin typeface="Arial"/>
              <a:ea typeface="Arial"/>
              <a:cs typeface="Arial"/>
              <a:sym typeface="Arial"/>
            </a:endParaRPr>
          </a:p>
          <a:p>
            <a:pPr indent="-48260" lvl="0" marL="67310" marR="5080" rtl="0" algn="l">
              <a:lnSpc>
                <a:spcPct val="192500"/>
              </a:lnSpc>
              <a:spcBef>
                <a:spcPts val="150"/>
              </a:spcBef>
              <a:spcAft>
                <a:spcPts val="0"/>
              </a:spcAft>
              <a:buClr>
                <a:srgbClr val="124F5B"/>
              </a:buClr>
              <a:buSzPts val="1900"/>
              <a:buFont typeface="Verdana"/>
              <a:buChar char="❖"/>
            </a:pPr>
            <a:r>
              <a:rPr b="1" lang="en" sz="1900">
                <a:solidFill>
                  <a:srgbClr val="124F5B"/>
                </a:solidFill>
                <a:latin typeface="Arial"/>
                <a:ea typeface="Arial"/>
                <a:cs typeface="Arial"/>
                <a:sym typeface="Arial"/>
              </a:rPr>
              <a:t>LINEAR REGRESSION:</a:t>
            </a:r>
            <a:endParaRPr sz="1900">
              <a:solidFill>
                <a:srgbClr val="000000"/>
              </a:solidFill>
              <a:latin typeface="Arial"/>
              <a:ea typeface="Arial"/>
              <a:cs typeface="Arial"/>
              <a:sym typeface="Arial"/>
            </a:endParaRPr>
          </a:p>
        </p:txBody>
      </p:sp>
      <p:graphicFrame>
        <p:nvGraphicFramePr>
          <p:cNvPr id="436" name="Google Shape;436;p30"/>
          <p:cNvGraphicFramePr/>
          <p:nvPr/>
        </p:nvGraphicFramePr>
        <p:xfrm>
          <a:off x="262162" y="2358432"/>
          <a:ext cx="3000000" cy="3000000"/>
        </p:xfrm>
        <a:graphic>
          <a:graphicData uri="http://schemas.openxmlformats.org/drawingml/2006/table">
            <a:tbl>
              <a:tblPr bandRow="1" firstRow="1">
                <a:noFill/>
                <a:tableStyleId>{E499BD96-A32C-4E6F-BD83-5A7E13C70A40}</a:tableStyleId>
              </a:tblPr>
              <a:tblGrid>
                <a:gridCol w="1908575"/>
              </a:tblGrid>
              <a:tr h="594200">
                <a:tc>
                  <a:txBody>
                    <a:bodyPr/>
                    <a:lstStyle/>
                    <a:p>
                      <a:pPr indent="0" lvl="0" marL="85090" marR="0" rtl="0" algn="l">
                        <a:lnSpc>
                          <a:spcPct val="100000"/>
                        </a:lnSpc>
                        <a:spcBef>
                          <a:spcPts val="0"/>
                        </a:spcBef>
                        <a:spcAft>
                          <a:spcPts val="0"/>
                        </a:spcAft>
                        <a:buNone/>
                      </a:pPr>
                      <a:r>
                        <a:rPr b="1" lang="en" sz="2000" u="none" cap="none" strike="noStrike">
                          <a:solidFill>
                            <a:srgbClr val="124F5B"/>
                          </a:solidFill>
                          <a:latin typeface="Arial"/>
                          <a:ea typeface="Arial"/>
                          <a:cs typeface="Arial"/>
                          <a:sym typeface="Arial"/>
                        </a:rPr>
                        <a:t>MSE - 86.3959</a:t>
                      </a:r>
                      <a:endParaRPr sz="2000" u="none" cap="none" strike="noStrike">
                        <a:latin typeface="Arial"/>
                        <a:ea typeface="Arial"/>
                        <a:cs typeface="Arial"/>
                        <a:sym typeface="Arial"/>
                      </a:endParaRPr>
                    </a:p>
                  </a:txBody>
                  <a:tcPr marT="75575" marB="0" marR="0" marL="0">
                    <a:lnL cap="flat" cmpd="sng" w="28575">
                      <a:solidFill>
                        <a:srgbClr val="383838"/>
                      </a:solidFill>
                      <a:prstDash val="solid"/>
                      <a:round/>
                      <a:headEnd len="sm" w="sm" type="none"/>
                      <a:tailEnd len="sm" w="sm" type="none"/>
                    </a:lnL>
                    <a:lnR cap="flat" cmpd="sng" w="28575">
                      <a:solidFill>
                        <a:srgbClr val="383838"/>
                      </a:solidFill>
                      <a:prstDash val="solid"/>
                      <a:round/>
                      <a:headEnd len="sm" w="sm" type="none"/>
                      <a:tailEnd len="sm" w="sm" type="none"/>
                    </a:lnR>
                    <a:lnT cap="flat" cmpd="sng" w="28575">
                      <a:solidFill>
                        <a:srgbClr val="383838"/>
                      </a:solidFill>
                      <a:prstDash val="solid"/>
                      <a:round/>
                      <a:headEnd len="sm" w="sm" type="none"/>
                      <a:tailEnd len="sm" w="sm" type="none"/>
                    </a:lnT>
                    <a:lnB cap="flat" cmpd="sng" w="28575">
                      <a:solidFill>
                        <a:srgbClr val="383838"/>
                      </a:solidFill>
                      <a:prstDash val="solid"/>
                      <a:round/>
                      <a:headEnd len="sm" w="sm" type="none"/>
                      <a:tailEnd len="sm" w="sm" type="none"/>
                    </a:lnB>
                  </a:tcPr>
                </a:tc>
              </a:tr>
              <a:tr h="594200">
                <a:tc>
                  <a:txBody>
                    <a:bodyPr/>
                    <a:lstStyle/>
                    <a:p>
                      <a:pPr indent="0" lvl="0" marL="85090" marR="0" rtl="0" algn="l">
                        <a:lnSpc>
                          <a:spcPct val="100000"/>
                        </a:lnSpc>
                        <a:spcBef>
                          <a:spcPts val="0"/>
                        </a:spcBef>
                        <a:spcAft>
                          <a:spcPts val="0"/>
                        </a:spcAft>
                        <a:buNone/>
                      </a:pPr>
                      <a:r>
                        <a:rPr b="1" lang="en" sz="2000" u="none" cap="none" strike="noStrike">
                          <a:solidFill>
                            <a:srgbClr val="124F5B"/>
                          </a:solidFill>
                          <a:latin typeface="Arial"/>
                          <a:ea typeface="Arial"/>
                          <a:cs typeface="Arial"/>
                          <a:sym typeface="Arial"/>
                        </a:rPr>
                        <a:t>RMSE - 9.2949</a:t>
                      </a:r>
                      <a:endParaRPr sz="2000" u="none" cap="none" strike="noStrike">
                        <a:latin typeface="Arial"/>
                        <a:ea typeface="Arial"/>
                        <a:cs typeface="Arial"/>
                        <a:sym typeface="Arial"/>
                      </a:endParaRPr>
                    </a:p>
                  </a:txBody>
                  <a:tcPr marT="75575" marB="0" marR="0" marL="0">
                    <a:lnL cap="flat" cmpd="sng" w="28575">
                      <a:solidFill>
                        <a:srgbClr val="383838"/>
                      </a:solidFill>
                      <a:prstDash val="solid"/>
                      <a:round/>
                      <a:headEnd len="sm" w="sm" type="none"/>
                      <a:tailEnd len="sm" w="sm" type="none"/>
                    </a:lnL>
                    <a:lnR cap="flat" cmpd="sng" w="28575">
                      <a:solidFill>
                        <a:srgbClr val="383838"/>
                      </a:solidFill>
                      <a:prstDash val="solid"/>
                      <a:round/>
                      <a:headEnd len="sm" w="sm" type="none"/>
                      <a:tailEnd len="sm" w="sm" type="none"/>
                    </a:lnR>
                    <a:lnT cap="flat" cmpd="sng" w="28575">
                      <a:solidFill>
                        <a:srgbClr val="383838"/>
                      </a:solidFill>
                      <a:prstDash val="solid"/>
                      <a:round/>
                      <a:headEnd len="sm" w="sm" type="none"/>
                      <a:tailEnd len="sm" w="sm" type="none"/>
                    </a:lnT>
                    <a:lnB cap="flat" cmpd="sng" w="28575">
                      <a:solidFill>
                        <a:srgbClr val="383838"/>
                      </a:solidFill>
                      <a:prstDash val="solid"/>
                      <a:round/>
                      <a:headEnd len="sm" w="sm" type="none"/>
                      <a:tailEnd len="sm" w="sm" type="none"/>
                    </a:lnB>
                  </a:tcPr>
                </a:tc>
              </a:tr>
              <a:tr h="594200">
                <a:tc>
                  <a:txBody>
                    <a:bodyPr/>
                    <a:lstStyle/>
                    <a:p>
                      <a:pPr indent="0" lvl="0" marL="85090" marR="0" rtl="0" algn="l">
                        <a:lnSpc>
                          <a:spcPct val="100000"/>
                        </a:lnSpc>
                        <a:spcBef>
                          <a:spcPts val="0"/>
                        </a:spcBef>
                        <a:spcAft>
                          <a:spcPts val="0"/>
                        </a:spcAft>
                        <a:buNone/>
                      </a:pPr>
                      <a:r>
                        <a:rPr b="1" lang="en" sz="2000" u="none" cap="none" strike="noStrike">
                          <a:solidFill>
                            <a:srgbClr val="124F5B"/>
                          </a:solidFill>
                          <a:latin typeface="Arial"/>
                          <a:ea typeface="Arial"/>
                          <a:cs typeface="Arial"/>
                          <a:sym typeface="Arial"/>
                        </a:rPr>
                        <a:t>R2 - 0.4530</a:t>
                      </a:r>
                      <a:endParaRPr sz="2000" u="none" cap="none" strike="noStrike">
                        <a:latin typeface="Arial"/>
                        <a:ea typeface="Arial"/>
                        <a:cs typeface="Arial"/>
                        <a:sym typeface="Arial"/>
                      </a:endParaRPr>
                    </a:p>
                  </a:txBody>
                  <a:tcPr marT="75575" marB="0" marR="0" marL="0">
                    <a:lnL cap="flat" cmpd="sng" w="28575">
                      <a:solidFill>
                        <a:srgbClr val="383838"/>
                      </a:solidFill>
                      <a:prstDash val="solid"/>
                      <a:round/>
                      <a:headEnd len="sm" w="sm" type="none"/>
                      <a:tailEnd len="sm" w="sm" type="none"/>
                    </a:lnL>
                    <a:lnR cap="flat" cmpd="sng" w="28575">
                      <a:solidFill>
                        <a:srgbClr val="383838"/>
                      </a:solidFill>
                      <a:prstDash val="solid"/>
                      <a:round/>
                      <a:headEnd len="sm" w="sm" type="none"/>
                      <a:tailEnd len="sm" w="sm" type="none"/>
                    </a:lnR>
                    <a:lnT cap="flat" cmpd="sng" w="28575">
                      <a:solidFill>
                        <a:srgbClr val="383838"/>
                      </a:solidFill>
                      <a:prstDash val="solid"/>
                      <a:round/>
                      <a:headEnd len="sm" w="sm" type="none"/>
                      <a:tailEnd len="sm" w="sm" type="none"/>
                    </a:lnT>
                    <a:lnB cap="flat" cmpd="sng" w="28575">
                      <a:solidFill>
                        <a:srgbClr val="383838"/>
                      </a:solidFill>
                      <a:prstDash val="solid"/>
                      <a:round/>
                      <a:headEnd len="sm" w="sm" type="none"/>
                      <a:tailEnd len="sm" w="sm" type="none"/>
                    </a:lnB>
                  </a:tcPr>
                </a:tc>
              </a:tr>
              <a:tr h="792475">
                <a:tc>
                  <a:txBody>
                    <a:bodyPr/>
                    <a:lstStyle/>
                    <a:p>
                      <a:pPr indent="0" lvl="0" marL="85090" marR="0" rtl="0" algn="l">
                        <a:lnSpc>
                          <a:spcPct val="100000"/>
                        </a:lnSpc>
                        <a:spcBef>
                          <a:spcPts val="0"/>
                        </a:spcBef>
                        <a:spcAft>
                          <a:spcPts val="0"/>
                        </a:spcAft>
                        <a:buNone/>
                      </a:pPr>
                      <a:r>
                        <a:rPr b="1" lang="en" sz="2000" u="none" cap="none" strike="noStrike">
                          <a:solidFill>
                            <a:srgbClr val="124F5B"/>
                          </a:solidFill>
                          <a:latin typeface="Arial"/>
                          <a:ea typeface="Arial"/>
                          <a:cs typeface="Arial"/>
                          <a:sym typeface="Arial"/>
                        </a:rPr>
                        <a:t>Adj R2 - 0.4505</a:t>
                      </a:r>
                      <a:endParaRPr sz="2000" u="none" cap="none" strike="noStrike">
                        <a:latin typeface="Arial"/>
                        <a:ea typeface="Arial"/>
                        <a:cs typeface="Arial"/>
                        <a:sym typeface="Arial"/>
                      </a:endParaRPr>
                    </a:p>
                  </a:txBody>
                  <a:tcPr marT="75575" marB="0" marR="0" marL="0">
                    <a:lnL cap="flat" cmpd="sng" w="28575">
                      <a:solidFill>
                        <a:srgbClr val="383838"/>
                      </a:solidFill>
                      <a:prstDash val="solid"/>
                      <a:round/>
                      <a:headEnd len="sm" w="sm" type="none"/>
                      <a:tailEnd len="sm" w="sm" type="none"/>
                    </a:lnL>
                    <a:lnR cap="flat" cmpd="sng" w="28575">
                      <a:solidFill>
                        <a:srgbClr val="383838"/>
                      </a:solidFill>
                      <a:prstDash val="solid"/>
                      <a:round/>
                      <a:headEnd len="sm" w="sm" type="none"/>
                      <a:tailEnd len="sm" w="sm" type="none"/>
                    </a:lnR>
                    <a:lnT cap="flat" cmpd="sng" w="28575">
                      <a:solidFill>
                        <a:srgbClr val="383838"/>
                      </a:solidFill>
                      <a:prstDash val="solid"/>
                      <a:round/>
                      <a:headEnd len="sm" w="sm" type="none"/>
                      <a:tailEnd len="sm" w="sm" type="none"/>
                    </a:lnT>
                    <a:lnB cap="flat" cmpd="sng" w="28575">
                      <a:solidFill>
                        <a:srgbClr val="383838"/>
                      </a:solidFill>
                      <a:prstDash val="solid"/>
                      <a:round/>
                      <a:headEnd len="sm" w="sm" type="none"/>
                      <a:tailEnd len="sm" w="sm" type="none"/>
                    </a:lnB>
                  </a:tcPr>
                </a:tc>
              </a:tr>
            </a:tbl>
          </a:graphicData>
        </a:graphic>
      </p:graphicFrame>
      <p:grpSp>
        <p:nvGrpSpPr>
          <p:cNvPr id="437" name="Google Shape;437;p30"/>
          <p:cNvGrpSpPr/>
          <p:nvPr/>
        </p:nvGrpSpPr>
        <p:grpSpPr>
          <a:xfrm>
            <a:off x="2265189" y="1939582"/>
            <a:ext cx="6601768" cy="2994288"/>
            <a:chOff x="2265195" y="1705546"/>
            <a:chExt cx="6839793" cy="3402600"/>
          </a:xfrm>
        </p:grpSpPr>
        <p:sp>
          <p:nvSpPr>
            <p:cNvPr id="438" name="Google Shape;438;p30"/>
            <p:cNvSpPr/>
            <p:nvPr/>
          </p:nvSpPr>
          <p:spPr>
            <a:xfrm>
              <a:off x="5517888" y="1705546"/>
              <a:ext cx="3587100" cy="34026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39" name="Google Shape;439;p30"/>
            <p:cNvSpPr/>
            <p:nvPr/>
          </p:nvSpPr>
          <p:spPr>
            <a:xfrm>
              <a:off x="2265195" y="2410370"/>
              <a:ext cx="3276900" cy="25749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440" name="Google Shape;440;p30"/>
          <p:cNvSpPr txBox="1"/>
          <p:nvPr/>
        </p:nvSpPr>
        <p:spPr>
          <a:xfrm flipH="1">
            <a:off x="6412450" y="1606100"/>
            <a:ext cx="2390400" cy="431100"/>
          </a:xfrm>
          <a:prstGeom prst="rect">
            <a:avLst/>
          </a:prstGeom>
          <a:noFill/>
          <a:ln>
            <a:noFill/>
          </a:ln>
        </p:spPr>
        <p:txBody>
          <a:bodyPr anchorCtr="0" anchor="t" bIns="91425" lIns="91425" spcFirstLastPara="1" rIns="91425" wrap="square" tIns="91425">
            <a:spAutoFit/>
          </a:bodyPr>
          <a:lstStyle/>
          <a:p>
            <a:pPr indent="0" lvl="0" marL="0" marR="5080" rtl="0" algn="l">
              <a:lnSpc>
                <a:spcPct val="192500"/>
              </a:lnSpc>
              <a:spcBef>
                <a:spcPts val="150"/>
              </a:spcBef>
              <a:spcAft>
                <a:spcPts val="0"/>
              </a:spcAft>
              <a:buNone/>
            </a:pPr>
            <a:r>
              <a:rPr b="1" lang="en" sz="1600">
                <a:solidFill>
                  <a:srgbClr val="124F5B"/>
                </a:solidFill>
              </a:rPr>
              <a:t>SHAP Summary plot</a:t>
            </a:r>
            <a:endParaRPr sz="1100"/>
          </a:p>
        </p:txBody>
      </p:sp>
      <p:sp>
        <p:nvSpPr>
          <p:cNvPr id="441" name="Google Shape;441;p30"/>
          <p:cNvSpPr txBox="1"/>
          <p:nvPr/>
        </p:nvSpPr>
        <p:spPr>
          <a:xfrm>
            <a:off x="185950" y="1939500"/>
            <a:ext cx="2125200" cy="431100"/>
          </a:xfrm>
          <a:prstGeom prst="rect">
            <a:avLst/>
          </a:prstGeom>
          <a:noFill/>
          <a:ln>
            <a:noFill/>
          </a:ln>
        </p:spPr>
        <p:txBody>
          <a:bodyPr anchorCtr="0" anchor="t" bIns="91425" lIns="91425" spcFirstLastPara="1" rIns="91425" wrap="square" tIns="91425">
            <a:spAutoFit/>
          </a:bodyPr>
          <a:lstStyle/>
          <a:p>
            <a:pPr indent="0" lvl="0" marL="0" marR="5080" rtl="0" algn="l">
              <a:lnSpc>
                <a:spcPct val="192500"/>
              </a:lnSpc>
              <a:spcBef>
                <a:spcPts val="150"/>
              </a:spcBef>
              <a:spcAft>
                <a:spcPts val="0"/>
              </a:spcAft>
              <a:buNone/>
            </a:pPr>
            <a:r>
              <a:rPr b="1" lang="en" sz="1600">
                <a:solidFill>
                  <a:srgbClr val="124F5B"/>
                </a:solidFill>
              </a:rPr>
              <a:t>Evaluation Metrics:</a:t>
            </a:r>
            <a:endParaRPr sz="13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pic>
        <p:nvPicPr>
          <p:cNvPr id="446" name="Google Shape;446;p31"/>
          <p:cNvPicPr preferRelativeResize="0"/>
          <p:nvPr/>
        </p:nvPicPr>
        <p:blipFill>
          <a:blip r:embed="rId3">
            <a:alphaModFix/>
          </a:blip>
          <a:stretch>
            <a:fillRect/>
          </a:stretch>
        </p:blipFill>
        <p:spPr>
          <a:xfrm>
            <a:off x="0" y="0"/>
            <a:ext cx="9144000" cy="5143500"/>
          </a:xfrm>
          <a:prstGeom prst="rect">
            <a:avLst/>
          </a:prstGeom>
          <a:noFill/>
          <a:ln>
            <a:noFill/>
          </a:ln>
        </p:spPr>
      </p:pic>
      <p:sp>
        <p:nvSpPr>
          <p:cNvPr id="447" name="Google Shape;447;p31"/>
          <p:cNvSpPr txBox="1"/>
          <p:nvPr>
            <p:ph type="title"/>
          </p:nvPr>
        </p:nvSpPr>
        <p:spPr>
          <a:xfrm>
            <a:off x="237900" y="79675"/>
            <a:ext cx="8594400" cy="538500"/>
          </a:xfrm>
          <a:prstGeom prst="rect">
            <a:avLst/>
          </a:prstGeom>
        </p:spPr>
        <p:txBody>
          <a:bodyPr anchorCtr="0" anchor="t" bIns="91425" lIns="91425" spcFirstLastPara="1" rIns="91425" wrap="square" tIns="91425">
            <a:normAutofit fontScale="90000"/>
          </a:bodyPr>
          <a:lstStyle/>
          <a:p>
            <a:pPr indent="0" lvl="0" marL="12700" rtl="0" algn="l">
              <a:spcBef>
                <a:spcPts val="0"/>
              </a:spcBef>
              <a:spcAft>
                <a:spcPts val="0"/>
              </a:spcAft>
              <a:buClr>
                <a:srgbClr val="000000"/>
              </a:buClr>
              <a:buFont typeface="Arial"/>
              <a:buNone/>
            </a:pPr>
            <a:r>
              <a:rPr lang="en" sz="3000">
                <a:solidFill>
                  <a:srgbClr val="CC0000"/>
                </a:solidFill>
                <a:latin typeface="Arial"/>
                <a:ea typeface="Arial"/>
                <a:cs typeface="Arial"/>
                <a:sym typeface="Arial"/>
              </a:rPr>
              <a:t>6&amp;7. Model implementation and explainability:</a:t>
            </a:r>
            <a:endParaRPr sz="3000">
              <a:solidFill>
                <a:srgbClr val="CC0000"/>
              </a:solidFill>
              <a:latin typeface="Arial"/>
              <a:ea typeface="Arial"/>
              <a:cs typeface="Arial"/>
              <a:sym typeface="Arial"/>
            </a:endParaRPr>
          </a:p>
          <a:p>
            <a:pPr indent="0" lvl="0" marL="0" rtl="0" algn="l">
              <a:spcBef>
                <a:spcPts val="0"/>
              </a:spcBef>
              <a:spcAft>
                <a:spcPts val="0"/>
              </a:spcAft>
              <a:buNone/>
            </a:pPr>
            <a:r>
              <a:t/>
            </a:r>
            <a:endParaRPr sz="2400">
              <a:solidFill>
                <a:srgbClr val="FF0000"/>
              </a:solidFill>
            </a:endParaRPr>
          </a:p>
        </p:txBody>
      </p:sp>
      <p:sp>
        <p:nvSpPr>
          <p:cNvPr id="448" name="Google Shape;448;p31"/>
          <p:cNvSpPr txBox="1"/>
          <p:nvPr/>
        </p:nvSpPr>
        <p:spPr>
          <a:xfrm>
            <a:off x="426300" y="785350"/>
            <a:ext cx="4145700" cy="366900"/>
          </a:xfrm>
          <a:prstGeom prst="rect">
            <a:avLst/>
          </a:prstGeom>
          <a:noFill/>
          <a:ln>
            <a:noFill/>
          </a:ln>
        </p:spPr>
        <p:txBody>
          <a:bodyPr anchorCtr="0" anchor="t" bIns="0" lIns="0" spcFirstLastPara="1" rIns="0" wrap="square" tIns="12700">
            <a:spAutoFit/>
          </a:bodyPr>
          <a:lstStyle/>
          <a:p>
            <a:pPr indent="-520700" lvl="0" marL="532765" marR="0" rtl="0" algn="l">
              <a:lnSpc>
                <a:spcPct val="100000"/>
              </a:lnSpc>
              <a:spcBef>
                <a:spcPts val="0"/>
              </a:spcBef>
              <a:spcAft>
                <a:spcPts val="0"/>
              </a:spcAft>
              <a:buClr>
                <a:srgbClr val="124F5B"/>
              </a:buClr>
              <a:buSzPts val="2300"/>
              <a:buFont typeface="Verdana"/>
              <a:buChar char="❖"/>
            </a:pPr>
            <a:r>
              <a:rPr b="1" lang="en" sz="2300">
                <a:solidFill>
                  <a:srgbClr val="124F5B"/>
                </a:solidFill>
                <a:latin typeface="Arial"/>
                <a:ea typeface="Arial"/>
                <a:cs typeface="Arial"/>
                <a:sym typeface="Arial"/>
              </a:rPr>
              <a:t>RIDGE REGRESSION:</a:t>
            </a:r>
            <a:endParaRPr sz="2300">
              <a:latin typeface="Arial"/>
              <a:ea typeface="Arial"/>
              <a:cs typeface="Arial"/>
              <a:sym typeface="Arial"/>
            </a:endParaRPr>
          </a:p>
        </p:txBody>
      </p:sp>
      <p:sp>
        <p:nvSpPr>
          <p:cNvPr id="449" name="Google Shape;449;p31"/>
          <p:cNvSpPr txBox="1"/>
          <p:nvPr/>
        </p:nvSpPr>
        <p:spPr>
          <a:xfrm>
            <a:off x="237825" y="1680350"/>
            <a:ext cx="2162700" cy="289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 sz="1800">
                <a:solidFill>
                  <a:srgbClr val="124F5B"/>
                </a:solidFill>
                <a:latin typeface="Arial"/>
                <a:ea typeface="Arial"/>
                <a:cs typeface="Arial"/>
                <a:sym typeface="Arial"/>
              </a:rPr>
              <a:t>Evaluation Metrics:</a:t>
            </a:r>
            <a:endParaRPr sz="1800">
              <a:latin typeface="Arial"/>
              <a:ea typeface="Arial"/>
              <a:cs typeface="Arial"/>
              <a:sym typeface="Arial"/>
            </a:endParaRPr>
          </a:p>
        </p:txBody>
      </p:sp>
      <p:graphicFrame>
        <p:nvGraphicFramePr>
          <p:cNvPr id="450" name="Google Shape;450;p31"/>
          <p:cNvGraphicFramePr/>
          <p:nvPr/>
        </p:nvGraphicFramePr>
        <p:xfrm>
          <a:off x="237912" y="2142008"/>
          <a:ext cx="3000000" cy="3000000"/>
        </p:xfrm>
        <a:graphic>
          <a:graphicData uri="http://schemas.openxmlformats.org/drawingml/2006/table">
            <a:tbl>
              <a:tblPr bandRow="1" firstRow="1">
                <a:noFill/>
                <a:tableStyleId>{E499BD96-A32C-4E6F-BD83-5A7E13C70A40}</a:tableStyleId>
              </a:tblPr>
              <a:tblGrid>
                <a:gridCol w="2162800"/>
              </a:tblGrid>
              <a:tr h="594200">
                <a:tc>
                  <a:txBody>
                    <a:bodyPr/>
                    <a:lstStyle/>
                    <a:p>
                      <a:pPr indent="0" lvl="0" marL="85090" marR="0" rtl="0" algn="l">
                        <a:lnSpc>
                          <a:spcPct val="100000"/>
                        </a:lnSpc>
                        <a:spcBef>
                          <a:spcPts val="0"/>
                        </a:spcBef>
                        <a:spcAft>
                          <a:spcPts val="0"/>
                        </a:spcAft>
                        <a:buNone/>
                      </a:pPr>
                      <a:r>
                        <a:rPr b="1" lang="en" sz="2000" u="none" cap="none" strike="noStrike">
                          <a:solidFill>
                            <a:srgbClr val="124F5B"/>
                          </a:solidFill>
                          <a:latin typeface="Arial"/>
                          <a:ea typeface="Arial"/>
                          <a:cs typeface="Arial"/>
                          <a:sym typeface="Arial"/>
                        </a:rPr>
                        <a:t>MSE - 86.3913</a:t>
                      </a:r>
                      <a:endParaRPr sz="2000" u="none" cap="none" strike="noStrike">
                        <a:latin typeface="Arial"/>
                        <a:ea typeface="Arial"/>
                        <a:cs typeface="Arial"/>
                        <a:sym typeface="Arial"/>
                      </a:endParaRPr>
                    </a:p>
                  </a:txBody>
                  <a:tcPr marT="75575" marB="0" marR="0" marL="0">
                    <a:lnL cap="flat" cmpd="sng" w="28575">
                      <a:solidFill>
                        <a:srgbClr val="383838"/>
                      </a:solidFill>
                      <a:prstDash val="solid"/>
                      <a:round/>
                      <a:headEnd len="sm" w="sm" type="none"/>
                      <a:tailEnd len="sm" w="sm" type="none"/>
                    </a:lnL>
                    <a:lnR cap="flat" cmpd="sng" w="28575">
                      <a:solidFill>
                        <a:srgbClr val="383838"/>
                      </a:solidFill>
                      <a:prstDash val="solid"/>
                      <a:round/>
                      <a:headEnd len="sm" w="sm" type="none"/>
                      <a:tailEnd len="sm" w="sm" type="none"/>
                    </a:lnR>
                    <a:lnT cap="flat" cmpd="sng" w="28575">
                      <a:solidFill>
                        <a:srgbClr val="383838"/>
                      </a:solidFill>
                      <a:prstDash val="solid"/>
                      <a:round/>
                      <a:headEnd len="sm" w="sm" type="none"/>
                      <a:tailEnd len="sm" w="sm" type="none"/>
                    </a:lnT>
                    <a:lnB cap="flat" cmpd="sng" w="28575">
                      <a:solidFill>
                        <a:srgbClr val="383838"/>
                      </a:solidFill>
                      <a:prstDash val="solid"/>
                      <a:round/>
                      <a:headEnd len="sm" w="sm" type="none"/>
                      <a:tailEnd len="sm" w="sm" type="none"/>
                    </a:lnB>
                  </a:tcPr>
                </a:tc>
              </a:tr>
              <a:tr h="594200">
                <a:tc>
                  <a:txBody>
                    <a:bodyPr/>
                    <a:lstStyle/>
                    <a:p>
                      <a:pPr indent="0" lvl="0" marL="85090" marR="0" rtl="0" algn="l">
                        <a:lnSpc>
                          <a:spcPct val="100000"/>
                        </a:lnSpc>
                        <a:spcBef>
                          <a:spcPts val="0"/>
                        </a:spcBef>
                        <a:spcAft>
                          <a:spcPts val="0"/>
                        </a:spcAft>
                        <a:buNone/>
                      </a:pPr>
                      <a:r>
                        <a:rPr b="1" lang="en" sz="2000" u="none" cap="none" strike="noStrike">
                          <a:solidFill>
                            <a:srgbClr val="124F5B"/>
                          </a:solidFill>
                          <a:latin typeface="Arial"/>
                          <a:ea typeface="Arial"/>
                          <a:cs typeface="Arial"/>
                          <a:sym typeface="Arial"/>
                        </a:rPr>
                        <a:t>RMSE - 9.2946</a:t>
                      </a:r>
                      <a:endParaRPr sz="2000" u="none" cap="none" strike="noStrike">
                        <a:latin typeface="Arial"/>
                        <a:ea typeface="Arial"/>
                        <a:cs typeface="Arial"/>
                        <a:sym typeface="Arial"/>
                      </a:endParaRPr>
                    </a:p>
                  </a:txBody>
                  <a:tcPr marT="75575" marB="0" marR="0" marL="0">
                    <a:lnL cap="flat" cmpd="sng" w="28575">
                      <a:solidFill>
                        <a:srgbClr val="383838"/>
                      </a:solidFill>
                      <a:prstDash val="solid"/>
                      <a:round/>
                      <a:headEnd len="sm" w="sm" type="none"/>
                      <a:tailEnd len="sm" w="sm" type="none"/>
                    </a:lnL>
                    <a:lnR cap="flat" cmpd="sng" w="28575">
                      <a:solidFill>
                        <a:srgbClr val="383838"/>
                      </a:solidFill>
                      <a:prstDash val="solid"/>
                      <a:round/>
                      <a:headEnd len="sm" w="sm" type="none"/>
                      <a:tailEnd len="sm" w="sm" type="none"/>
                    </a:lnR>
                    <a:lnT cap="flat" cmpd="sng" w="28575">
                      <a:solidFill>
                        <a:srgbClr val="383838"/>
                      </a:solidFill>
                      <a:prstDash val="solid"/>
                      <a:round/>
                      <a:headEnd len="sm" w="sm" type="none"/>
                      <a:tailEnd len="sm" w="sm" type="none"/>
                    </a:lnT>
                    <a:lnB cap="flat" cmpd="sng" w="28575">
                      <a:solidFill>
                        <a:srgbClr val="383838"/>
                      </a:solidFill>
                      <a:prstDash val="solid"/>
                      <a:round/>
                      <a:headEnd len="sm" w="sm" type="none"/>
                      <a:tailEnd len="sm" w="sm" type="none"/>
                    </a:lnB>
                  </a:tcPr>
                </a:tc>
              </a:tr>
              <a:tr h="594200">
                <a:tc>
                  <a:txBody>
                    <a:bodyPr/>
                    <a:lstStyle/>
                    <a:p>
                      <a:pPr indent="0" lvl="0" marL="85090" marR="0" rtl="0" algn="l">
                        <a:lnSpc>
                          <a:spcPct val="100000"/>
                        </a:lnSpc>
                        <a:spcBef>
                          <a:spcPts val="0"/>
                        </a:spcBef>
                        <a:spcAft>
                          <a:spcPts val="0"/>
                        </a:spcAft>
                        <a:buNone/>
                      </a:pPr>
                      <a:r>
                        <a:rPr b="1" lang="en" sz="2000" u="none" cap="none" strike="noStrike">
                          <a:solidFill>
                            <a:srgbClr val="124F5B"/>
                          </a:solidFill>
                          <a:latin typeface="Arial"/>
                          <a:ea typeface="Arial"/>
                          <a:cs typeface="Arial"/>
                          <a:sym typeface="Arial"/>
                        </a:rPr>
                        <a:t>R2 - 0.4531</a:t>
                      </a:r>
                      <a:endParaRPr sz="2000" u="none" cap="none" strike="noStrike">
                        <a:latin typeface="Arial"/>
                        <a:ea typeface="Arial"/>
                        <a:cs typeface="Arial"/>
                        <a:sym typeface="Arial"/>
                      </a:endParaRPr>
                    </a:p>
                  </a:txBody>
                  <a:tcPr marT="75575" marB="0" marR="0" marL="0">
                    <a:lnL cap="flat" cmpd="sng" w="28575">
                      <a:solidFill>
                        <a:srgbClr val="383838"/>
                      </a:solidFill>
                      <a:prstDash val="solid"/>
                      <a:round/>
                      <a:headEnd len="sm" w="sm" type="none"/>
                      <a:tailEnd len="sm" w="sm" type="none"/>
                    </a:lnL>
                    <a:lnR cap="flat" cmpd="sng" w="28575">
                      <a:solidFill>
                        <a:srgbClr val="383838"/>
                      </a:solidFill>
                      <a:prstDash val="solid"/>
                      <a:round/>
                      <a:headEnd len="sm" w="sm" type="none"/>
                      <a:tailEnd len="sm" w="sm" type="none"/>
                    </a:lnR>
                    <a:lnT cap="flat" cmpd="sng" w="28575">
                      <a:solidFill>
                        <a:srgbClr val="383838"/>
                      </a:solidFill>
                      <a:prstDash val="solid"/>
                      <a:round/>
                      <a:headEnd len="sm" w="sm" type="none"/>
                      <a:tailEnd len="sm" w="sm" type="none"/>
                    </a:lnT>
                    <a:lnB cap="flat" cmpd="sng" w="28575">
                      <a:solidFill>
                        <a:srgbClr val="383838"/>
                      </a:solidFill>
                      <a:prstDash val="solid"/>
                      <a:round/>
                      <a:headEnd len="sm" w="sm" type="none"/>
                      <a:tailEnd len="sm" w="sm" type="none"/>
                    </a:lnB>
                  </a:tcPr>
                </a:tc>
              </a:tr>
              <a:tr h="792450">
                <a:tc>
                  <a:txBody>
                    <a:bodyPr/>
                    <a:lstStyle/>
                    <a:p>
                      <a:pPr indent="0" lvl="0" marL="85090" marR="0" rtl="0" algn="l">
                        <a:lnSpc>
                          <a:spcPct val="100000"/>
                        </a:lnSpc>
                        <a:spcBef>
                          <a:spcPts val="0"/>
                        </a:spcBef>
                        <a:spcAft>
                          <a:spcPts val="0"/>
                        </a:spcAft>
                        <a:buNone/>
                      </a:pPr>
                      <a:r>
                        <a:rPr b="1" lang="en" sz="2000" u="none" cap="none" strike="noStrike">
                          <a:solidFill>
                            <a:srgbClr val="124F5B"/>
                          </a:solidFill>
                          <a:latin typeface="Arial"/>
                          <a:ea typeface="Arial"/>
                          <a:cs typeface="Arial"/>
                          <a:sym typeface="Arial"/>
                        </a:rPr>
                        <a:t>Adj R2 - 0.4506</a:t>
                      </a:r>
                      <a:endParaRPr sz="2000" u="none" cap="none" strike="noStrike">
                        <a:latin typeface="Arial"/>
                        <a:ea typeface="Arial"/>
                        <a:cs typeface="Arial"/>
                        <a:sym typeface="Arial"/>
                      </a:endParaRPr>
                    </a:p>
                  </a:txBody>
                  <a:tcPr marT="75575" marB="0" marR="0" marL="0">
                    <a:lnL cap="flat" cmpd="sng" w="28575">
                      <a:solidFill>
                        <a:srgbClr val="383838"/>
                      </a:solidFill>
                      <a:prstDash val="solid"/>
                      <a:round/>
                      <a:headEnd len="sm" w="sm" type="none"/>
                      <a:tailEnd len="sm" w="sm" type="none"/>
                    </a:lnL>
                    <a:lnR cap="flat" cmpd="sng" w="28575">
                      <a:solidFill>
                        <a:srgbClr val="383838"/>
                      </a:solidFill>
                      <a:prstDash val="solid"/>
                      <a:round/>
                      <a:headEnd len="sm" w="sm" type="none"/>
                      <a:tailEnd len="sm" w="sm" type="none"/>
                    </a:lnR>
                    <a:lnT cap="flat" cmpd="sng" w="28575">
                      <a:solidFill>
                        <a:srgbClr val="383838"/>
                      </a:solidFill>
                      <a:prstDash val="solid"/>
                      <a:round/>
                      <a:headEnd len="sm" w="sm" type="none"/>
                      <a:tailEnd len="sm" w="sm" type="none"/>
                    </a:lnT>
                    <a:lnB cap="flat" cmpd="sng" w="28575">
                      <a:solidFill>
                        <a:srgbClr val="383838"/>
                      </a:solidFill>
                      <a:prstDash val="solid"/>
                      <a:round/>
                      <a:headEnd len="sm" w="sm" type="none"/>
                      <a:tailEnd len="sm" w="sm" type="none"/>
                    </a:lnB>
                  </a:tcPr>
                </a:tc>
              </a:tr>
            </a:tbl>
          </a:graphicData>
        </a:graphic>
      </p:graphicFrame>
      <p:grpSp>
        <p:nvGrpSpPr>
          <p:cNvPr id="451" name="Google Shape;451;p31"/>
          <p:cNvGrpSpPr/>
          <p:nvPr/>
        </p:nvGrpSpPr>
        <p:grpSpPr>
          <a:xfrm>
            <a:off x="2664181" y="1726550"/>
            <a:ext cx="6287826" cy="3239702"/>
            <a:chOff x="2365398" y="1759271"/>
            <a:chExt cx="6738641" cy="3357900"/>
          </a:xfrm>
        </p:grpSpPr>
        <p:sp>
          <p:nvSpPr>
            <p:cNvPr id="452" name="Google Shape;452;p31"/>
            <p:cNvSpPr/>
            <p:nvPr/>
          </p:nvSpPr>
          <p:spPr>
            <a:xfrm>
              <a:off x="2365398" y="2099895"/>
              <a:ext cx="3073500" cy="2871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53" name="Google Shape;453;p31"/>
            <p:cNvSpPr/>
            <p:nvPr/>
          </p:nvSpPr>
          <p:spPr>
            <a:xfrm>
              <a:off x="5438939" y="1759271"/>
              <a:ext cx="3665100" cy="33579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454" name="Google Shape;454;p31"/>
          <p:cNvSpPr txBox="1"/>
          <p:nvPr/>
        </p:nvSpPr>
        <p:spPr>
          <a:xfrm flipH="1">
            <a:off x="6564850" y="1453700"/>
            <a:ext cx="2390400" cy="431100"/>
          </a:xfrm>
          <a:prstGeom prst="rect">
            <a:avLst/>
          </a:prstGeom>
          <a:noFill/>
          <a:ln>
            <a:noFill/>
          </a:ln>
        </p:spPr>
        <p:txBody>
          <a:bodyPr anchorCtr="0" anchor="t" bIns="91425" lIns="91425" spcFirstLastPara="1" rIns="91425" wrap="square" tIns="91425">
            <a:spAutoFit/>
          </a:bodyPr>
          <a:lstStyle/>
          <a:p>
            <a:pPr indent="0" lvl="0" marL="0" marR="5080" rtl="0" algn="l">
              <a:lnSpc>
                <a:spcPct val="192500"/>
              </a:lnSpc>
              <a:spcBef>
                <a:spcPts val="150"/>
              </a:spcBef>
              <a:spcAft>
                <a:spcPts val="0"/>
              </a:spcAft>
              <a:buNone/>
            </a:pPr>
            <a:r>
              <a:rPr b="1" lang="en" sz="1600">
                <a:solidFill>
                  <a:srgbClr val="124F5B"/>
                </a:solidFill>
              </a:rPr>
              <a:t>SHAP Summary plot</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14"/>
          <p:cNvPicPr preferRelativeResize="0"/>
          <p:nvPr/>
        </p:nvPicPr>
        <p:blipFill>
          <a:blip r:embed="rId3">
            <a:alphaModFix/>
          </a:blip>
          <a:stretch>
            <a:fillRect/>
          </a:stretch>
        </p:blipFill>
        <p:spPr>
          <a:xfrm>
            <a:off x="0" y="0"/>
            <a:ext cx="9144000" cy="5143500"/>
          </a:xfrm>
          <a:prstGeom prst="rect">
            <a:avLst/>
          </a:prstGeom>
          <a:noFill/>
          <a:ln>
            <a:noFill/>
          </a:ln>
        </p:spPr>
      </p:pic>
      <p:sp>
        <p:nvSpPr>
          <p:cNvPr id="287" name="Google Shape;287;p14"/>
          <p:cNvSpPr txBox="1"/>
          <p:nvPr>
            <p:ph type="title"/>
          </p:nvPr>
        </p:nvSpPr>
        <p:spPr>
          <a:xfrm>
            <a:off x="398475" y="598575"/>
            <a:ext cx="8085000" cy="999300"/>
          </a:xfrm>
          <a:prstGeom prst="rect">
            <a:avLst/>
          </a:prstGeom>
          <a:effectLst>
            <a:outerShdw blurRad="57150" rotWithShape="0" algn="bl">
              <a:srgbClr val="000000">
                <a:alpha val="50000"/>
              </a:srgbClr>
            </a:outerShdw>
          </a:effectLst>
        </p:spPr>
        <p:txBody>
          <a:bodyPr anchorCtr="0" anchor="t" bIns="91425" lIns="91425" spcFirstLastPara="1" rIns="91425" wrap="square" tIns="91425">
            <a:normAutofit/>
          </a:bodyPr>
          <a:lstStyle/>
          <a:p>
            <a:pPr indent="-406400" lvl="0" marL="457200" rtl="0" algn="l">
              <a:spcBef>
                <a:spcPts val="0"/>
              </a:spcBef>
              <a:spcAft>
                <a:spcPts val="0"/>
              </a:spcAft>
              <a:buClr>
                <a:srgbClr val="FF0000"/>
              </a:buClr>
              <a:buSzPts val="2800"/>
              <a:buChar char="❖"/>
            </a:pPr>
            <a:r>
              <a:rPr b="1" lang="en">
                <a:solidFill>
                  <a:srgbClr val="FF0000"/>
                </a:solidFill>
              </a:rPr>
              <a:t>Problem Statement:</a:t>
            </a:r>
            <a:endParaRPr b="1">
              <a:solidFill>
                <a:srgbClr val="FF0000"/>
              </a:solidFill>
            </a:endParaRPr>
          </a:p>
        </p:txBody>
      </p:sp>
      <p:sp>
        <p:nvSpPr>
          <p:cNvPr id="288" name="Google Shape;288;p14"/>
          <p:cNvSpPr txBox="1"/>
          <p:nvPr>
            <p:ph idx="1" type="body"/>
          </p:nvPr>
        </p:nvSpPr>
        <p:spPr>
          <a:xfrm>
            <a:off x="398475" y="1342250"/>
            <a:ext cx="7935900" cy="31893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000000"/>
              </a:buClr>
              <a:buSzPts val="1700"/>
              <a:buChar char="➢"/>
            </a:pPr>
            <a:r>
              <a:rPr lang="en" sz="1700">
                <a:solidFill>
                  <a:srgbClr val="000000"/>
                </a:solidFill>
              </a:rPr>
              <a:t>Currently Rental bikes are introduced in many urban cities for the enhancement of mobility comfort. It is important to make the rental bike available and accessible to the public at the right time as it lessens the waiting time.</a:t>
            </a:r>
            <a:endParaRPr sz="1700">
              <a:solidFill>
                <a:srgbClr val="000000"/>
              </a:solidFill>
            </a:endParaRPr>
          </a:p>
          <a:p>
            <a:pPr indent="-336550" lvl="0" marL="457200" rtl="0" algn="l">
              <a:spcBef>
                <a:spcPts val="0"/>
              </a:spcBef>
              <a:spcAft>
                <a:spcPts val="0"/>
              </a:spcAft>
              <a:buClr>
                <a:srgbClr val="000000"/>
              </a:buClr>
              <a:buSzPts val="1700"/>
              <a:buChar char="➢"/>
            </a:pPr>
            <a:r>
              <a:rPr lang="en" sz="1700">
                <a:solidFill>
                  <a:srgbClr val="000000"/>
                </a:solidFill>
              </a:rPr>
              <a:t>Eventually, providing the city with a stable supply of rental bikes becomes a major concern.</a:t>
            </a:r>
            <a:endParaRPr sz="1700">
              <a:solidFill>
                <a:srgbClr val="000000"/>
              </a:solidFill>
            </a:endParaRPr>
          </a:p>
          <a:p>
            <a:pPr indent="-336550" lvl="0" marL="457200" rtl="0" algn="l">
              <a:spcBef>
                <a:spcPts val="0"/>
              </a:spcBef>
              <a:spcAft>
                <a:spcPts val="0"/>
              </a:spcAft>
              <a:buClr>
                <a:srgbClr val="000000"/>
              </a:buClr>
              <a:buSzPts val="1700"/>
              <a:buChar char="➢"/>
            </a:pPr>
            <a:r>
              <a:rPr lang="en" sz="1700">
                <a:solidFill>
                  <a:srgbClr val="000000"/>
                </a:solidFill>
              </a:rPr>
              <a:t>This prior knowledge of knowing the bike demand at the right time is crucial for bike rental companies in the city of Seoul.</a:t>
            </a:r>
            <a:endParaRPr sz="1700">
              <a:solidFill>
                <a:srgbClr val="000000"/>
              </a:solidFill>
            </a:endParaRPr>
          </a:p>
          <a:p>
            <a:pPr indent="-336550" lvl="0" marL="457200" rtl="0" algn="l">
              <a:spcBef>
                <a:spcPts val="0"/>
              </a:spcBef>
              <a:spcAft>
                <a:spcPts val="0"/>
              </a:spcAft>
              <a:buClr>
                <a:srgbClr val="000000"/>
              </a:buClr>
              <a:buSzPts val="1700"/>
              <a:buChar char="➢"/>
            </a:pPr>
            <a:r>
              <a:rPr lang="en" sz="1700">
                <a:solidFill>
                  <a:srgbClr val="000000"/>
                </a:solidFill>
              </a:rPr>
              <a:t>Our main aim here is to solve this problem and predict the bike demand across different hours and also various other inputs which are related to the weather conditions of the city.</a:t>
            </a:r>
            <a:endParaRPr sz="170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id="459" name="Google Shape;459;p32"/>
          <p:cNvPicPr preferRelativeResize="0"/>
          <p:nvPr/>
        </p:nvPicPr>
        <p:blipFill>
          <a:blip r:embed="rId3">
            <a:alphaModFix/>
          </a:blip>
          <a:stretch>
            <a:fillRect/>
          </a:stretch>
        </p:blipFill>
        <p:spPr>
          <a:xfrm>
            <a:off x="0" y="0"/>
            <a:ext cx="9144000" cy="5143500"/>
          </a:xfrm>
          <a:prstGeom prst="rect">
            <a:avLst/>
          </a:prstGeom>
          <a:noFill/>
          <a:ln>
            <a:noFill/>
          </a:ln>
        </p:spPr>
      </p:pic>
      <p:sp>
        <p:nvSpPr>
          <p:cNvPr id="460" name="Google Shape;460;p32"/>
          <p:cNvSpPr txBox="1"/>
          <p:nvPr>
            <p:ph type="title"/>
          </p:nvPr>
        </p:nvSpPr>
        <p:spPr>
          <a:xfrm>
            <a:off x="237900" y="79675"/>
            <a:ext cx="8594400" cy="593100"/>
          </a:xfrm>
          <a:prstGeom prst="rect">
            <a:avLst/>
          </a:prstGeom>
        </p:spPr>
        <p:txBody>
          <a:bodyPr anchorCtr="0" anchor="t" bIns="91425" lIns="91425" spcFirstLastPara="1" rIns="91425" wrap="square" tIns="91425">
            <a:normAutofit fontScale="90000"/>
          </a:bodyPr>
          <a:lstStyle/>
          <a:p>
            <a:pPr indent="0" lvl="0" marL="12700" rtl="0" algn="l">
              <a:spcBef>
                <a:spcPts val="0"/>
              </a:spcBef>
              <a:spcAft>
                <a:spcPts val="0"/>
              </a:spcAft>
              <a:buNone/>
            </a:pPr>
            <a:r>
              <a:rPr lang="en" sz="3000">
                <a:solidFill>
                  <a:srgbClr val="CC0000"/>
                </a:solidFill>
                <a:latin typeface="Arial"/>
                <a:ea typeface="Arial"/>
                <a:cs typeface="Arial"/>
                <a:sym typeface="Arial"/>
              </a:rPr>
              <a:t>6&amp;7. Model implementation and explainability:</a:t>
            </a:r>
            <a:endParaRPr sz="2400">
              <a:solidFill>
                <a:srgbClr val="FF0000"/>
              </a:solidFill>
            </a:endParaRPr>
          </a:p>
        </p:txBody>
      </p:sp>
      <p:sp>
        <p:nvSpPr>
          <p:cNvPr id="461" name="Google Shape;461;p32"/>
          <p:cNvSpPr txBox="1"/>
          <p:nvPr/>
        </p:nvSpPr>
        <p:spPr>
          <a:xfrm>
            <a:off x="359100" y="785339"/>
            <a:ext cx="3675300" cy="366900"/>
          </a:xfrm>
          <a:prstGeom prst="rect">
            <a:avLst/>
          </a:prstGeom>
          <a:noFill/>
          <a:ln>
            <a:noFill/>
          </a:ln>
        </p:spPr>
        <p:txBody>
          <a:bodyPr anchorCtr="0" anchor="t" bIns="0" lIns="0" spcFirstLastPara="1" rIns="0" wrap="square" tIns="12700">
            <a:spAutoFit/>
          </a:bodyPr>
          <a:lstStyle/>
          <a:p>
            <a:pPr indent="-520700" lvl="0" marL="532765" marR="0" rtl="0" algn="l">
              <a:lnSpc>
                <a:spcPct val="100000"/>
              </a:lnSpc>
              <a:spcBef>
                <a:spcPts val="0"/>
              </a:spcBef>
              <a:spcAft>
                <a:spcPts val="0"/>
              </a:spcAft>
              <a:buClr>
                <a:srgbClr val="124F5B"/>
              </a:buClr>
              <a:buSzPts val="2300"/>
              <a:buFont typeface="Verdana"/>
              <a:buChar char="❖"/>
            </a:pPr>
            <a:r>
              <a:rPr b="1" lang="en" sz="2300">
                <a:solidFill>
                  <a:srgbClr val="124F5B"/>
                </a:solidFill>
                <a:latin typeface="Arial"/>
                <a:ea typeface="Arial"/>
                <a:cs typeface="Arial"/>
                <a:sym typeface="Arial"/>
              </a:rPr>
              <a:t>LASSO REGRESSION:</a:t>
            </a:r>
            <a:endParaRPr sz="2300">
              <a:latin typeface="Arial"/>
              <a:ea typeface="Arial"/>
              <a:cs typeface="Arial"/>
              <a:sym typeface="Arial"/>
            </a:endParaRPr>
          </a:p>
        </p:txBody>
      </p:sp>
      <p:sp>
        <p:nvSpPr>
          <p:cNvPr id="462" name="Google Shape;462;p32"/>
          <p:cNvSpPr txBox="1"/>
          <p:nvPr/>
        </p:nvSpPr>
        <p:spPr>
          <a:xfrm>
            <a:off x="225424" y="1670157"/>
            <a:ext cx="2349600" cy="289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 sz="1800">
                <a:solidFill>
                  <a:srgbClr val="124F5B"/>
                </a:solidFill>
                <a:latin typeface="Arial"/>
                <a:ea typeface="Arial"/>
                <a:cs typeface="Arial"/>
                <a:sym typeface="Arial"/>
              </a:rPr>
              <a:t>Evaluation Metrics:</a:t>
            </a:r>
            <a:endParaRPr sz="1800">
              <a:latin typeface="Arial"/>
              <a:ea typeface="Arial"/>
              <a:cs typeface="Arial"/>
              <a:sym typeface="Arial"/>
            </a:endParaRPr>
          </a:p>
        </p:txBody>
      </p:sp>
      <p:graphicFrame>
        <p:nvGraphicFramePr>
          <p:cNvPr id="463" name="Google Shape;463;p32"/>
          <p:cNvGraphicFramePr/>
          <p:nvPr/>
        </p:nvGraphicFramePr>
        <p:xfrm>
          <a:off x="237912" y="2085608"/>
          <a:ext cx="3000000" cy="3000000"/>
        </p:xfrm>
        <a:graphic>
          <a:graphicData uri="http://schemas.openxmlformats.org/drawingml/2006/table">
            <a:tbl>
              <a:tblPr bandRow="1" firstRow="1">
                <a:noFill/>
                <a:tableStyleId>{E499BD96-A32C-4E6F-BD83-5A7E13C70A40}</a:tableStyleId>
              </a:tblPr>
              <a:tblGrid>
                <a:gridCol w="2139200"/>
              </a:tblGrid>
              <a:tr h="601575">
                <a:tc>
                  <a:txBody>
                    <a:bodyPr/>
                    <a:lstStyle/>
                    <a:p>
                      <a:pPr indent="0" lvl="0" marL="85090" marR="0" rtl="0" algn="l">
                        <a:lnSpc>
                          <a:spcPct val="100000"/>
                        </a:lnSpc>
                        <a:spcBef>
                          <a:spcPts val="0"/>
                        </a:spcBef>
                        <a:spcAft>
                          <a:spcPts val="0"/>
                        </a:spcAft>
                        <a:buNone/>
                      </a:pPr>
                      <a:r>
                        <a:rPr b="1" lang="en" sz="2000" u="none" cap="none" strike="noStrike">
                          <a:solidFill>
                            <a:srgbClr val="124F5B"/>
                          </a:solidFill>
                          <a:latin typeface="Arial"/>
                          <a:ea typeface="Arial"/>
                          <a:cs typeface="Arial"/>
                          <a:sym typeface="Arial"/>
                        </a:rPr>
                        <a:t>MSE - 90.60</a:t>
                      </a:r>
                      <a:endParaRPr sz="2000" u="none" cap="none" strike="noStrike">
                        <a:latin typeface="Arial"/>
                        <a:ea typeface="Arial"/>
                        <a:cs typeface="Arial"/>
                        <a:sym typeface="Arial"/>
                      </a:endParaRPr>
                    </a:p>
                  </a:txBody>
                  <a:tcPr marT="75575" marB="0" marR="0" marL="0">
                    <a:lnL cap="flat" cmpd="sng" w="28575">
                      <a:solidFill>
                        <a:srgbClr val="383838"/>
                      </a:solidFill>
                      <a:prstDash val="solid"/>
                      <a:round/>
                      <a:headEnd len="sm" w="sm" type="none"/>
                      <a:tailEnd len="sm" w="sm" type="none"/>
                    </a:lnL>
                    <a:lnR cap="flat" cmpd="sng" w="28575">
                      <a:solidFill>
                        <a:srgbClr val="383838"/>
                      </a:solidFill>
                      <a:prstDash val="solid"/>
                      <a:round/>
                      <a:headEnd len="sm" w="sm" type="none"/>
                      <a:tailEnd len="sm" w="sm" type="none"/>
                    </a:lnR>
                    <a:lnT cap="flat" cmpd="sng" w="28575">
                      <a:solidFill>
                        <a:srgbClr val="383838"/>
                      </a:solidFill>
                      <a:prstDash val="solid"/>
                      <a:round/>
                      <a:headEnd len="sm" w="sm" type="none"/>
                      <a:tailEnd len="sm" w="sm" type="none"/>
                    </a:lnT>
                    <a:lnB cap="flat" cmpd="sng" w="28575">
                      <a:solidFill>
                        <a:srgbClr val="383838"/>
                      </a:solidFill>
                      <a:prstDash val="solid"/>
                      <a:round/>
                      <a:headEnd len="sm" w="sm" type="none"/>
                      <a:tailEnd len="sm" w="sm" type="none"/>
                    </a:lnB>
                  </a:tcPr>
                </a:tc>
              </a:tr>
              <a:tr h="601575">
                <a:tc>
                  <a:txBody>
                    <a:bodyPr/>
                    <a:lstStyle/>
                    <a:p>
                      <a:pPr indent="0" lvl="0" marL="85090" marR="0" rtl="0" algn="l">
                        <a:lnSpc>
                          <a:spcPct val="100000"/>
                        </a:lnSpc>
                        <a:spcBef>
                          <a:spcPts val="0"/>
                        </a:spcBef>
                        <a:spcAft>
                          <a:spcPts val="0"/>
                        </a:spcAft>
                        <a:buNone/>
                      </a:pPr>
                      <a:r>
                        <a:rPr b="1" lang="en" sz="2000" u="none" cap="none" strike="noStrike">
                          <a:solidFill>
                            <a:srgbClr val="124F5B"/>
                          </a:solidFill>
                          <a:latin typeface="Arial"/>
                          <a:ea typeface="Arial"/>
                          <a:cs typeface="Arial"/>
                          <a:sym typeface="Arial"/>
                        </a:rPr>
                        <a:t>RMSE - 9.51</a:t>
                      </a:r>
                      <a:endParaRPr sz="2000" u="none" cap="none" strike="noStrike">
                        <a:latin typeface="Arial"/>
                        <a:ea typeface="Arial"/>
                        <a:cs typeface="Arial"/>
                        <a:sym typeface="Arial"/>
                      </a:endParaRPr>
                    </a:p>
                  </a:txBody>
                  <a:tcPr marT="75575" marB="0" marR="0" marL="0">
                    <a:lnL cap="flat" cmpd="sng" w="28575">
                      <a:solidFill>
                        <a:srgbClr val="383838"/>
                      </a:solidFill>
                      <a:prstDash val="solid"/>
                      <a:round/>
                      <a:headEnd len="sm" w="sm" type="none"/>
                      <a:tailEnd len="sm" w="sm" type="none"/>
                    </a:lnL>
                    <a:lnR cap="flat" cmpd="sng" w="28575">
                      <a:solidFill>
                        <a:srgbClr val="383838"/>
                      </a:solidFill>
                      <a:prstDash val="solid"/>
                      <a:round/>
                      <a:headEnd len="sm" w="sm" type="none"/>
                      <a:tailEnd len="sm" w="sm" type="none"/>
                    </a:lnR>
                    <a:lnT cap="flat" cmpd="sng" w="28575">
                      <a:solidFill>
                        <a:srgbClr val="383838"/>
                      </a:solidFill>
                      <a:prstDash val="solid"/>
                      <a:round/>
                      <a:headEnd len="sm" w="sm" type="none"/>
                      <a:tailEnd len="sm" w="sm" type="none"/>
                    </a:lnT>
                    <a:lnB cap="flat" cmpd="sng" w="28575">
                      <a:solidFill>
                        <a:srgbClr val="383838"/>
                      </a:solidFill>
                      <a:prstDash val="solid"/>
                      <a:round/>
                      <a:headEnd len="sm" w="sm" type="none"/>
                      <a:tailEnd len="sm" w="sm" type="none"/>
                    </a:lnB>
                  </a:tcPr>
                </a:tc>
              </a:tr>
              <a:tr h="601575">
                <a:tc>
                  <a:txBody>
                    <a:bodyPr/>
                    <a:lstStyle/>
                    <a:p>
                      <a:pPr indent="0" lvl="0" marL="85090" marR="0" rtl="0" algn="l">
                        <a:lnSpc>
                          <a:spcPct val="100000"/>
                        </a:lnSpc>
                        <a:spcBef>
                          <a:spcPts val="0"/>
                        </a:spcBef>
                        <a:spcAft>
                          <a:spcPts val="0"/>
                        </a:spcAft>
                        <a:buNone/>
                      </a:pPr>
                      <a:r>
                        <a:rPr b="1" lang="en" sz="2000" u="none" cap="none" strike="noStrike">
                          <a:solidFill>
                            <a:srgbClr val="124F5B"/>
                          </a:solidFill>
                          <a:latin typeface="Arial"/>
                          <a:ea typeface="Arial"/>
                          <a:cs typeface="Arial"/>
                          <a:sym typeface="Arial"/>
                        </a:rPr>
                        <a:t>R2 - 0.4264</a:t>
                      </a:r>
                      <a:endParaRPr sz="2000" u="none" cap="none" strike="noStrike">
                        <a:latin typeface="Arial"/>
                        <a:ea typeface="Arial"/>
                        <a:cs typeface="Arial"/>
                        <a:sym typeface="Arial"/>
                      </a:endParaRPr>
                    </a:p>
                  </a:txBody>
                  <a:tcPr marT="75575" marB="0" marR="0" marL="0">
                    <a:lnL cap="flat" cmpd="sng" w="28575">
                      <a:solidFill>
                        <a:srgbClr val="383838"/>
                      </a:solidFill>
                      <a:prstDash val="solid"/>
                      <a:round/>
                      <a:headEnd len="sm" w="sm" type="none"/>
                      <a:tailEnd len="sm" w="sm" type="none"/>
                    </a:lnL>
                    <a:lnR cap="flat" cmpd="sng" w="28575">
                      <a:solidFill>
                        <a:srgbClr val="383838"/>
                      </a:solidFill>
                      <a:prstDash val="solid"/>
                      <a:round/>
                      <a:headEnd len="sm" w="sm" type="none"/>
                      <a:tailEnd len="sm" w="sm" type="none"/>
                    </a:lnR>
                    <a:lnT cap="flat" cmpd="sng" w="28575">
                      <a:solidFill>
                        <a:srgbClr val="383838"/>
                      </a:solidFill>
                      <a:prstDash val="solid"/>
                      <a:round/>
                      <a:headEnd len="sm" w="sm" type="none"/>
                      <a:tailEnd len="sm" w="sm" type="none"/>
                    </a:lnT>
                    <a:lnB cap="flat" cmpd="sng" w="28575">
                      <a:solidFill>
                        <a:srgbClr val="383838"/>
                      </a:solidFill>
                      <a:prstDash val="solid"/>
                      <a:round/>
                      <a:headEnd len="sm" w="sm" type="none"/>
                      <a:tailEnd len="sm" w="sm" type="none"/>
                    </a:lnB>
                  </a:tcPr>
                </a:tc>
              </a:tr>
              <a:tr h="802300">
                <a:tc>
                  <a:txBody>
                    <a:bodyPr/>
                    <a:lstStyle/>
                    <a:p>
                      <a:pPr indent="0" lvl="0" marL="85090" marR="0" rtl="0" algn="l">
                        <a:lnSpc>
                          <a:spcPct val="100000"/>
                        </a:lnSpc>
                        <a:spcBef>
                          <a:spcPts val="0"/>
                        </a:spcBef>
                        <a:spcAft>
                          <a:spcPts val="0"/>
                        </a:spcAft>
                        <a:buNone/>
                      </a:pPr>
                      <a:r>
                        <a:rPr b="1" lang="en" sz="2000" u="none" cap="none" strike="noStrike">
                          <a:solidFill>
                            <a:srgbClr val="124F5B"/>
                          </a:solidFill>
                          <a:latin typeface="Arial"/>
                          <a:ea typeface="Arial"/>
                          <a:cs typeface="Arial"/>
                          <a:sym typeface="Arial"/>
                        </a:rPr>
                        <a:t>Adj R2 - 0.4237</a:t>
                      </a:r>
                      <a:endParaRPr sz="2000" u="none" cap="none" strike="noStrike">
                        <a:latin typeface="Arial"/>
                        <a:ea typeface="Arial"/>
                        <a:cs typeface="Arial"/>
                        <a:sym typeface="Arial"/>
                      </a:endParaRPr>
                    </a:p>
                  </a:txBody>
                  <a:tcPr marT="75575" marB="0" marR="0" marL="0">
                    <a:lnL cap="flat" cmpd="sng" w="28575">
                      <a:solidFill>
                        <a:srgbClr val="383838"/>
                      </a:solidFill>
                      <a:prstDash val="solid"/>
                      <a:round/>
                      <a:headEnd len="sm" w="sm" type="none"/>
                      <a:tailEnd len="sm" w="sm" type="none"/>
                    </a:lnL>
                    <a:lnR cap="flat" cmpd="sng" w="28575">
                      <a:solidFill>
                        <a:srgbClr val="383838"/>
                      </a:solidFill>
                      <a:prstDash val="solid"/>
                      <a:round/>
                      <a:headEnd len="sm" w="sm" type="none"/>
                      <a:tailEnd len="sm" w="sm" type="none"/>
                    </a:lnR>
                    <a:lnT cap="flat" cmpd="sng" w="28575">
                      <a:solidFill>
                        <a:srgbClr val="383838"/>
                      </a:solidFill>
                      <a:prstDash val="solid"/>
                      <a:round/>
                      <a:headEnd len="sm" w="sm" type="none"/>
                      <a:tailEnd len="sm" w="sm" type="none"/>
                    </a:lnT>
                    <a:lnB cap="flat" cmpd="sng" w="28575">
                      <a:solidFill>
                        <a:srgbClr val="383838"/>
                      </a:solidFill>
                      <a:prstDash val="solid"/>
                      <a:round/>
                      <a:headEnd len="sm" w="sm" type="none"/>
                      <a:tailEnd len="sm" w="sm" type="none"/>
                    </a:lnB>
                  </a:tcPr>
                </a:tc>
              </a:tr>
            </a:tbl>
          </a:graphicData>
        </a:graphic>
      </p:graphicFrame>
      <p:grpSp>
        <p:nvGrpSpPr>
          <p:cNvPr id="464" name="Google Shape;464;p32"/>
          <p:cNvGrpSpPr/>
          <p:nvPr/>
        </p:nvGrpSpPr>
        <p:grpSpPr>
          <a:xfrm>
            <a:off x="2422526" y="1915808"/>
            <a:ext cx="6508228" cy="2998771"/>
            <a:chOff x="2238820" y="1919671"/>
            <a:chExt cx="6865219" cy="3150300"/>
          </a:xfrm>
        </p:grpSpPr>
        <p:sp>
          <p:nvSpPr>
            <p:cNvPr id="465" name="Google Shape;465;p32"/>
            <p:cNvSpPr/>
            <p:nvPr/>
          </p:nvSpPr>
          <p:spPr>
            <a:xfrm>
              <a:off x="2238820" y="2134770"/>
              <a:ext cx="3200100" cy="28335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66" name="Google Shape;466;p32"/>
            <p:cNvSpPr/>
            <p:nvPr/>
          </p:nvSpPr>
          <p:spPr>
            <a:xfrm>
              <a:off x="5438939" y="1919671"/>
              <a:ext cx="3665100" cy="31503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467" name="Google Shape;467;p32"/>
          <p:cNvSpPr txBox="1"/>
          <p:nvPr/>
        </p:nvSpPr>
        <p:spPr>
          <a:xfrm flipH="1">
            <a:off x="6488650" y="1606100"/>
            <a:ext cx="2390400" cy="431100"/>
          </a:xfrm>
          <a:prstGeom prst="rect">
            <a:avLst/>
          </a:prstGeom>
          <a:noFill/>
          <a:ln>
            <a:noFill/>
          </a:ln>
        </p:spPr>
        <p:txBody>
          <a:bodyPr anchorCtr="0" anchor="t" bIns="91425" lIns="91425" spcFirstLastPara="1" rIns="91425" wrap="square" tIns="91425">
            <a:spAutoFit/>
          </a:bodyPr>
          <a:lstStyle/>
          <a:p>
            <a:pPr indent="0" lvl="0" marL="0" marR="5080" rtl="0" algn="l">
              <a:lnSpc>
                <a:spcPct val="192500"/>
              </a:lnSpc>
              <a:spcBef>
                <a:spcPts val="150"/>
              </a:spcBef>
              <a:spcAft>
                <a:spcPts val="0"/>
              </a:spcAft>
              <a:buNone/>
            </a:pPr>
            <a:r>
              <a:rPr b="1" lang="en" sz="1600">
                <a:solidFill>
                  <a:srgbClr val="124F5B"/>
                </a:solidFill>
              </a:rPr>
              <a:t>SHAP Summary plot</a:t>
            </a: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pic>
        <p:nvPicPr>
          <p:cNvPr id="472" name="Google Shape;472;p33"/>
          <p:cNvPicPr preferRelativeResize="0"/>
          <p:nvPr/>
        </p:nvPicPr>
        <p:blipFill>
          <a:blip r:embed="rId3">
            <a:alphaModFix/>
          </a:blip>
          <a:stretch>
            <a:fillRect/>
          </a:stretch>
        </p:blipFill>
        <p:spPr>
          <a:xfrm>
            <a:off x="0" y="0"/>
            <a:ext cx="9144000" cy="5143500"/>
          </a:xfrm>
          <a:prstGeom prst="rect">
            <a:avLst/>
          </a:prstGeom>
          <a:noFill/>
          <a:ln>
            <a:noFill/>
          </a:ln>
        </p:spPr>
      </p:pic>
      <p:sp>
        <p:nvSpPr>
          <p:cNvPr id="473" name="Google Shape;473;p33"/>
          <p:cNvSpPr txBox="1"/>
          <p:nvPr>
            <p:ph type="title"/>
          </p:nvPr>
        </p:nvSpPr>
        <p:spPr>
          <a:xfrm>
            <a:off x="237900" y="79675"/>
            <a:ext cx="8594400" cy="593100"/>
          </a:xfrm>
          <a:prstGeom prst="rect">
            <a:avLst/>
          </a:prstGeom>
        </p:spPr>
        <p:txBody>
          <a:bodyPr anchorCtr="0" anchor="t" bIns="91425" lIns="91425" spcFirstLastPara="1" rIns="91425" wrap="square" tIns="91425">
            <a:normAutofit fontScale="90000"/>
          </a:bodyPr>
          <a:lstStyle/>
          <a:p>
            <a:pPr indent="0" lvl="0" marL="12700" rtl="0" algn="l">
              <a:spcBef>
                <a:spcPts val="0"/>
              </a:spcBef>
              <a:spcAft>
                <a:spcPts val="0"/>
              </a:spcAft>
              <a:buNone/>
            </a:pPr>
            <a:r>
              <a:rPr lang="en" sz="3000">
                <a:solidFill>
                  <a:srgbClr val="CC0000"/>
                </a:solidFill>
                <a:latin typeface="Arial"/>
                <a:ea typeface="Arial"/>
                <a:cs typeface="Arial"/>
                <a:sym typeface="Arial"/>
              </a:rPr>
              <a:t>6&amp;7. Model implementation and explainability:</a:t>
            </a:r>
            <a:endParaRPr sz="2400">
              <a:solidFill>
                <a:srgbClr val="FF0000"/>
              </a:solidFill>
            </a:endParaRPr>
          </a:p>
        </p:txBody>
      </p:sp>
      <p:sp>
        <p:nvSpPr>
          <p:cNvPr id="474" name="Google Shape;474;p33"/>
          <p:cNvSpPr txBox="1"/>
          <p:nvPr/>
        </p:nvSpPr>
        <p:spPr>
          <a:xfrm>
            <a:off x="237900" y="897939"/>
            <a:ext cx="5248200" cy="366900"/>
          </a:xfrm>
          <a:prstGeom prst="rect">
            <a:avLst/>
          </a:prstGeom>
          <a:noFill/>
          <a:ln>
            <a:noFill/>
          </a:ln>
        </p:spPr>
        <p:txBody>
          <a:bodyPr anchorCtr="0" anchor="t" bIns="0" lIns="0" spcFirstLastPara="1" rIns="0" wrap="square" tIns="12700">
            <a:spAutoFit/>
          </a:bodyPr>
          <a:lstStyle/>
          <a:p>
            <a:pPr indent="-520700" lvl="0" marL="532765" marR="0" rtl="0" algn="l">
              <a:lnSpc>
                <a:spcPct val="100000"/>
              </a:lnSpc>
              <a:spcBef>
                <a:spcPts val="0"/>
              </a:spcBef>
              <a:spcAft>
                <a:spcPts val="0"/>
              </a:spcAft>
              <a:buClr>
                <a:srgbClr val="124F5B"/>
              </a:buClr>
              <a:buSzPts val="2300"/>
              <a:buFont typeface="Verdana"/>
              <a:buChar char="❖"/>
            </a:pPr>
            <a:r>
              <a:rPr b="1" lang="en" sz="2300">
                <a:solidFill>
                  <a:srgbClr val="124F5B"/>
                </a:solidFill>
                <a:latin typeface="Arial"/>
                <a:ea typeface="Arial"/>
                <a:cs typeface="Arial"/>
                <a:sym typeface="Arial"/>
              </a:rPr>
              <a:t>RANDOM FOREST REGRESSION:</a:t>
            </a:r>
            <a:endParaRPr sz="2300">
              <a:latin typeface="Arial"/>
              <a:ea typeface="Arial"/>
              <a:cs typeface="Arial"/>
              <a:sym typeface="Arial"/>
            </a:endParaRPr>
          </a:p>
        </p:txBody>
      </p:sp>
      <p:sp>
        <p:nvSpPr>
          <p:cNvPr id="475" name="Google Shape;475;p33"/>
          <p:cNvSpPr txBox="1"/>
          <p:nvPr/>
        </p:nvSpPr>
        <p:spPr>
          <a:xfrm>
            <a:off x="485224" y="1782757"/>
            <a:ext cx="2349600" cy="289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 sz="1800">
                <a:solidFill>
                  <a:srgbClr val="124F5B"/>
                </a:solidFill>
                <a:latin typeface="Arial"/>
                <a:ea typeface="Arial"/>
                <a:cs typeface="Arial"/>
                <a:sym typeface="Arial"/>
              </a:rPr>
              <a:t>Evaluation Metrics:</a:t>
            </a:r>
            <a:endParaRPr sz="1800">
              <a:latin typeface="Arial"/>
              <a:ea typeface="Arial"/>
              <a:cs typeface="Arial"/>
              <a:sym typeface="Arial"/>
            </a:endParaRPr>
          </a:p>
        </p:txBody>
      </p:sp>
      <p:graphicFrame>
        <p:nvGraphicFramePr>
          <p:cNvPr id="476" name="Google Shape;476;p33"/>
          <p:cNvGraphicFramePr/>
          <p:nvPr/>
        </p:nvGraphicFramePr>
        <p:xfrm>
          <a:off x="474112" y="2122008"/>
          <a:ext cx="3000000" cy="3000000"/>
        </p:xfrm>
        <a:graphic>
          <a:graphicData uri="http://schemas.openxmlformats.org/drawingml/2006/table">
            <a:tbl>
              <a:tblPr bandRow="1" firstRow="1">
                <a:noFill/>
                <a:tableStyleId>{E499BD96-A32C-4E6F-BD83-5A7E13C70A40}</a:tableStyleId>
              </a:tblPr>
              <a:tblGrid>
                <a:gridCol w="2162800"/>
              </a:tblGrid>
              <a:tr h="594200">
                <a:tc>
                  <a:txBody>
                    <a:bodyPr/>
                    <a:lstStyle/>
                    <a:p>
                      <a:pPr indent="0" lvl="0" marL="85090" marR="0" rtl="0" algn="l">
                        <a:lnSpc>
                          <a:spcPct val="100000"/>
                        </a:lnSpc>
                        <a:spcBef>
                          <a:spcPts val="0"/>
                        </a:spcBef>
                        <a:spcAft>
                          <a:spcPts val="0"/>
                        </a:spcAft>
                        <a:buNone/>
                      </a:pPr>
                      <a:r>
                        <a:rPr b="1" lang="en" sz="2000" u="none" cap="none" strike="noStrike">
                          <a:solidFill>
                            <a:srgbClr val="124F5B"/>
                          </a:solidFill>
                          <a:latin typeface="Arial"/>
                          <a:ea typeface="Arial"/>
                          <a:cs typeface="Arial"/>
                          <a:sym typeface="Arial"/>
                        </a:rPr>
                        <a:t>MSE - 51.84</a:t>
                      </a:r>
                      <a:endParaRPr sz="2000" u="none" cap="none" strike="noStrike">
                        <a:latin typeface="Arial"/>
                        <a:ea typeface="Arial"/>
                        <a:cs typeface="Arial"/>
                        <a:sym typeface="Arial"/>
                      </a:endParaRPr>
                    </a:p>
                  </a:txBody>
                  <a:tcPr marT="75575" marB="0" marR="0" marL="0">
                    <a:lnL cap="flat" cmpd="sng" w="28575">
                      <a:solidFill>
                        <a:srgbClr val="383838"/>
                      </a:solidFill>
                      <a:prstDash val="solid"/>
                      <a:round/>
                      <a:headEnd len="sm" w="sm" type="none"/>
                      <a:tailEnd len="sm" w="sm" type="none"/>
                    </a:lnL>
                    <a:lnR cap="flat" cmpd="sng" w="28575">
                      <a:solidFill>
                        <a:srgbClr val="383838"/>
                      </a:solidFill>
                      <a:prstDash val="solid"/>
                      <a:round/>
                      <a:headEnd len="sm" w="sm" type="none"/>
                      <a:tailEnd len="sm" w="sm" type="none"/>
                    </a:lnR>
                    <a:lnT cap="flat" cmpd="sng" w="28575">
                      <a:solidFill>
                        <a:srgbClr val="383838"/>
                      </a:solidFill>
                      <a:prstDash val="solid"/>
                      <a:round/>
                      <a:headEnd len="sm" w="sm" type="none"/>
                      <a:tailEnd len="sm" w="sm" type="none"/>
                    </a:lnT>
                    <a:lnB cap="flat" cmpd="sng" w="28575">
                      <a:solidFill>
                        <a:srgbClr val="383838"/>
                      </a:solidFill>
                      <a:prstDash val="solid"/>
                      <a:round/>
                      <a:headEnd len="sm" w="sm" type="none"/>
                      <a:tailEnd len="sm" w="sm" type="none"/>
                    </a:lnB>
                  </a:tcPr>
                </a:tc>
              </a:tr>
              <a:tr h="594200">
                <a:tc>
                  <a:txBody>
                    <a:bodyPr/>
                    <a:lstStyle/>
                    <a:p>
                      <a:pPr indent="0" lvl="0" marL="85090" marR="0" rtl="0" algn="l">
                        <a:lnSpc>
                          <a:spcPct val="100000"/>
                        </a:lnSpc>
                        <a:spcBef>
                          <a:spcPts val="0"/>
                        </a:spcBef>
                        <a:spcAft>
                          <a:spcPts val="0"/>
                        </a:spcAft>
                        <a:buNone/>
                      </a:pPr>
                      <a:r>
                        <a:rPr b="1" lang="en" sz="2000" u="none" cap="none" strike="noStrike">
                          <a:solidFill>
                            <a:srgbClr val="124F5B"/>
                          </a:solidFill>
                          <a:latin typeface="Arial"/>
                          <a:ea typeface="Arial"/>
                          <a:cs typeface="Arial"/>
                          <a:sym typeface="Arial"/>
                        </a:rPr>
                        <a:t>RMSE - 7.20</a:t>
                      </a:r>
                      <a:endParaRPr sz="2000" u="none" cap="none" strike="noStrike">
                        <a:latin typeface="Arial"/>
                        <a:ea typeface="Arial"/>
                        <a:cs typeface="Arial"/>
                        <a:sym typeface="Arial"/>
                      </a:endParaRPr>
                    </a:p>
                  </a:txBody>
                  <a:tcPr marT="75575" marB="0" marR="0" marL="0">
                    <a:lnL cap="flat" cmpd="sng" w="28575">
                      <a:solidFill>
                        <a:srgbClr val="383838"/>
                      </a:solidFill>
                      <a:prstDash val="solid"/>
                      <a:round/>
                      <a:headEnd len="sm" w="sm" type="none"/>
                      <a:tailEnd len="sm" w="sm" type="none"/>
                    </a:lnL>
                    <a:lnR cap="flat" cmpd="sng" w="28575">
                      <a:solidFill>
                        <a:srgbClr val="383838"/>
                      </a:solidFill>
                      <a:prstDash val="solid"/>
                      <a:round/>
                      <a:headEnd len="sm" w="sm" type="none"/>
                      <a:tailEnd len="sm" w="sm" type="none"/>
                    </a:lnR>
                    <a:lnT cap="flat" cmpd="sng" w="28575">
                      <a:solidFill>
                        <a:srgbClr val="383838"/>
                      </a:solidFill>
                      <a:prstDash val="solid"/>
                      <a:round/>
                      <a:headEnd len="sm" w="sm" type="none"/>
                      <a:tailEnd len="sm" w="sm" type="none"/>
                    </a:lnT>
                    <a:lnB cap="flat" cmpd="sng" w="28575">
                      <a:solidFill>
                        <a:srgbClr val="383838"/>
                      </a:solidFill>
                      <a:prstDash val="solid"/>
                      <a:round/>
                      <a:headEnd len="sm" w="sm" type="none"/>
                      <a:tailEnd len="sm" w="sm" type="none"/>
                    </a:lnB>
                  </a:tcPr>
                </a:tc>
              </a:tr>
              <a:tr h="594200">
                <a:tc>
                  <a:txBody>
                    <a:bodyPr/>
                    <a:lstStyle/>
                    <a:p>
                      <a:pPr indent="0" lvl="0" marL="85090" marR="0" rtl="0" algn="l">
                        <a:lnSpc>
                          <a:spcPct val="100000"/>
                        </a:lnSpc>
                        <a:spcBef>
                          <a:spcPts val="0"/>
                        </a:spcBef>
                        <a:spcAft>
                          <a:spcPts val="0"/>
                        </a:spcAft>
                        <a:buNone/>
                      </a:pPr>
                      <a:r>
                        <a:rPr b="1" lang="en" sz="2000" u="none" cap="none" strike="noStrike">
                          <a:solidFill>
                            <a:srgbClr val="124F5B"/>
                          </a:solidFill>
                          <a:latin typeface="Arial"/>
                          <a:ea typeface="Arial"/>
                          <a:cs typeface="Arial"/>
                          <a:sym typeface="Arial"/>
                        </a:rPr>
                        <a:t>R2 - 0.6718</a:t>
                      </a:r>
                      <a:endParaRPr sz="2000" u="none" cap="none" strike="noStrike">
                        <a:latin typeface="Arial"/>
                        <a:ea typeface="Arial"/>
                        <a:cs typeface="Arial"/>
                        <a:sym typeface="Arial"/>
                      </a:endParaRPr>
                    </a:p>
                  </a:txBody>
                  <a:tcPr marT="75575" marB="0" marR="0" marL="0">
                    <a:lnL cap="flat" cmpd="sng" w="28575">
                      <a:solidFill>
                        <a:srgbClr val="383838"/>
                      </a:solidFill>
                      <a:prstDash val="solid"/>
                      <a:round/>
                      <a:headEnd len="sm" w="sm" type="none"/>
                      <a:tailEnd len="sm" w="sm" type="none"/>
                    </a:lnL>
                    <a:lnR cap="flat" cmpd="sng" w="28575">
                      <a:solidFill>
                        <a:srgbClr val="383838"/>
                      </a:solidFill>
                      <a:prstDash val="solid"/>
                      <a:round/>
                      <a:headEnd len="sm" w="sm" type="none"/>
                      <a:tailEnd len="sm" w="sm" type="none"/>
                    </a:lnR>
                    <a:lnT cap="flat" cmpd="sng" w="28575">
                      <a:solidFill>
                        <a:srgbClr val="383838"/>
                      </a:solidFill>
                      <a:prstDash val="solid"/>
                      <a:round/>
                      <a:headEnd len="sm" w="sm" type="none"/>
                      <a:tailEnd len="sm" w="sm" type="none"/>
                    </a:lnT>
                    <a:lnB cap="flat" cmpd="sng" w="28575">
                      <a:solidFill>
                        <a:srgbClr val="383838"/>
                      </a:solidFill>
                      <a:prstDash val="solid"/>
                      <a:round/>
                      <a:headEnd len="sm" w="sm" type="none"/>
                      <a:tailEnd len="sm" w="sm" type="none"/>
                    </a:lnB>
                  </a:tcPr>
                </a:tc>
              </a:tr>
              <a:tr h="792450">
                <a:tc>
                  <a:txBody>
                    <a:bodyPr/>
                    <a:lstStyle/>
                    <a:p>
                      <a:pPr indent="0" lvl="0" marL="85090" marR="0" rtl="0" algn="l">
                        <a:lnSpc>
                          <a:spcPct val="100000"/>
                        </a:lnSpc>
                        <a:spcBef>
                          <a:spcPts val="0"/>
                        </a:spcBef>
                        <a:spcAft>
                          <a:spcPts val="0"/>
                        </a:spcAft>
                        <a:buNone/>
                      </a:pPr>
                      <a:r>
                        <a:rPr b="1" lang="en" sz="2000" u="none" cap="none" strike="noStrike">
                          <a:solidFill>
                            <a:srgbClr val="124F5B"/>
                          </a:solidFill>
                          <a:latin typeface="Arial"/>
                          <a:ea typeface="Arial"/>
                          <a:cs typeface="Arial"/>
                          <a:sym typeface="Arial"/>
                        </a:rPr>
                        <a:t>Adj R2 - 0.6703</a:t>
                      </a:r>
                      <a:endParaRPr sz="2000" u="none" cap="none" strike="noStrike">
                        <a:latin typeface="Arial"/>
                        <a:ea typeface="Arial"/>
                        <a:cs typeface="Arial"/>
                        <a:sym typeface="Arial"/>
                      </a:endParaRPr>
                    </a:p>
                  </a:txBody>
                  <a:tcPr marT="75575" marB="0" marR="0" marL="0">
                    <a:lnL cap="flat" cmpd="sng" w="28575">
                      <a:solidFill>
                        <a:srgbClr val="383838"/>
                      </a:solidFill>
                      <a:prstDash val="solid"/>
                      <a:round/>
                      <a:headEnd len="sm" w="sm" type="none"/>
                      <a:tailEnd len="sm" w="sm" type="none"/>
                    </a:lnL>
                    <a:lnR cap="flat" cmpd="sng" w="28575">
                      <a:solidFill>
                        <a:srgbClr val="383838"/>
                      </a:solidFill>
                      <a:prstDash val="solid"/>
                      <a:round/>
                      <a:headEnd len="sm" w="sm" type="none"/>
                      <a:tailEnd len="sm" w="sm" type="none"/>
                    </a:lnR>
                    <a:lnT cap="flat" cmpd="sng" w="28575">
                      <a:solidFill>
                        <a:srgbClr val="383838"/>
                      </a:solidFill>
                      <a:prstDash val="solid"/>
                      <a:round/>
                      <a:headEnd len="sm" w="sm" type="none"/>
                      <a:tailEnd len="sm" w="sm" type="none"/>
                    </a:lnT>
                    <a:lnB cap="flat" cmpd="sng" w="28575">
                      <a:solidFill>
                        <a:srgbClr val="383838"/>
                      </a:solidFill>
                      <a:prstDash val="solid"/>
                      <a:round/>
                      <a:headEnd len="sm" w="sm" type="none"/>
                      <a:tailEnd len="sm" w="sm" type="none"/>
                    </a:lnB>
                  </a:tcPr>
                </a:tc>
              </a:tr>
            </a:tbl>
          </a:graphicData>
        </a:graphic>
      </p:graphicFrame>
      <p:sp>
        <p:nvSpPr>
          <p:cNvPr id="477" name="Google Shape;477;p33"/>
          <p:cNvSpPr txBox="1"/>
          <p:nvPr/>
        </p:nvSpPr>
        <p:spPr>
          <a:xfrm>
            <a:off x="6380758" y="1751087"/>
            <a:ext cx="2485500" cy="320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 sz="2000">
                <a:solidFill>
                  <a:srgbClr val="124F5B"/>
                </a:solidFill>
                <a:latin typeface="Arial"/>
                <a:ea typeface="Arial"/>
                <a:cs typeface="Arial"/>
                <a:sym typeface="Arial"/>
              </a:rPr>
              <a:t>SHAP Summary plot</a:t>
            </a:r>
            <a:endParaRPr sz="2000">
              <a:latin typeface="Arial"/>
              <a:ea typeface="Arial"/>
              <a:cs typeface="Arial"/>
              <a:sym typeface="Arial"/>
            </a:endParaRPr>
          </a:p>
        </p:txBody>
      </p:sp>
      <p:grpSp>
        <p:nvGrpSpPr>
          <p:cNvPr id="478" name="Google Shape;478;p33"/>
          <p:cNvGrpSpPr/>
          <p:nvPr/>
        </p:nvGrpSpPr>
        <p:grpSpPr>
          <a:xfrm>
            <a:off x="2770916" y="2045807"/>
            <a:ext cx="6159770" cy="2792635"/>
            <a:chOff x="2359302" y="1947496"/>
            <a:chExt cx="6746736" cy="3083400"/>
          </a:xfrm>
        </p:grpSpPr>
        <p:sp>
          <p:nvSpPr>
            <p:cNvPr id="479" name="Google Shape;479;p33"/>
            <p:cNvSpPr/>
            <p:nvPr/>
          </p:nvSpPr>
          <p:spPr>
            <a:xfrm>
              <a:off x="2359302" y="2023695"/>
              <a:ext cx="3232500" cy="2871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80" name="Google Shape;480;p33"/>
            <p:cNvSpPr/>
            <p:nvPr/>
          </p:nvSpPr>
          <p:spPr>
            <a:xfrm>
              <a:off x="5626938" y="1947496"/>
              <a:ext cx="3479100" cy="30834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pic>
        <p:nvPicPr>
          <p:cNvPr id="485" name="Google Shape;485;p34"/>
          <p:cNvPicPr preferRelativeResize="0"/>
          <p:nvPr/>
        </p:nvPicPr>
        <p:blipFill>
          <a:blip r:embed="rId3">
            <a:alphaModFix/>
          </a:blip>
          <a:stretch>
            <a:fillRect/>
          </a:stretch>
        </p:blipFill>
        <p:spPr>
          <a:xfrm>
            <a:off x="0" y="0"/>
            <a:ext cx="9144000" cy="5143500"/>
          </a:xfrm>
          <a:prstGeom prst="rect">
            <a:avLst/>
          </a:prstGeom>
          <a:noFill/>
          <a:ln>
            <a:noFill/>
          </a:ln>
        </p:spPr>
      </p:pic>
      <p:sp>
        <p:nvSpPr>
          <p:cNvPr id="486" name="Google Shape;486;p34"/>
          <p:cNvSpPr txBox="1"/>
          <p:nvPr>
            <p:ph type="title"/>
          </p:nvPr>
        </p:nvSpPr>
        <p:spPr>
          <a:xfrm>
            <a:off x="237900" y="155875"/>
            <a:ext cx="8594400" cy="602400"/>
          </a:xfrm>
          <a:prstGeom prst="rect">
            <a:avLst/>
          </a:prstGeom>
        </p:spPr>
        <p:txBody>
          <a:bodyPr anchorCtr="0" anchor="t" bIns="91425" lIns="91425" spcFirstLastPara="1" rIns="91425" wrap="square" tIns="91425">
            <a:normAutofit fontScale="90000"/>
          </a:bodyPr>
          <a:lstStyle/>
          <a:p>
            <a:pPr indent="-662940" lvl="0" marL="698500" rtl="0" algn="l">
              <a:spcBef>
                <a:spcPts val="0"/>
              </a:spcBef>
              <a:spcAft>
                <a:spcPts val="0"/>
              </a:spcAft>
              <a:buClr>
                <a:srgbClr val="CC0000"/>
              </a:buClr>
              <a:buSzPct val="100000"/>
              <a:buFont typeface="Verdana"/>
              <a:buChar char="❖"/>
            </a:pPr>
            <a:r>
              <a:rPr lang="en" sz="3600">
                <a:solidFill>
                  <a:srgbClr val="CC0000"/>
                </a:solidFill>
                <a:latin typeface="Arial"/>
                <a:ea typeface="Arial"/>
                <a:cs typeface="Arial"/>
                <a:sym typeface="Arial"/>
              </a:rPr>
              <a:t>Conclusion:</a:t>
            </a:r>
            <a:endParaRPr sz="2400">
              <a:solidFill>
                <a:srgbClr val="FF0000"/>
              </a:solidFill>
            </a:endParaRPr>
          </a:p>
        </p:txBody>
      </p:sp>
      <p:sp>
        <p:nvSpPr>
          <p:cNvPr id="487" name="Google Shape;487;p34"/>
          <p:cNvSpPr txBox="1"/>
          <p:nvPr/>
        </p:nvSpPr>
        <p:spPr>
          <a:xfrm>
            <a:off x="314100" y="825400"/>
            <a:ext cx="8432700" cy="4030800"/>
          </a:xfrm>
          <a:prstGeom prst="rect">
            <a:avLst/>
          </a:prstGeom>
          <a:noFill/>
          <a:ln>
            <a:noFill/>
          </a:ln>
        </p:spPr>
        <p:txBody>
          <a:bodyPr anchorCtr="0" anchor="t" bIns="91425" lIns="91425" spcFirstLastPara="1" rIns="91425" wrap="square" tIns="91425">
            <a:spAutoFit/>
          </a:bodyPr>
          <a:lstStyle/>
          <a:p>
            <a:pPr indent="0" lvl="0" marL="24765" rtl="0" algn="l">
              <a:spcBef>
                <a:spcPts val="0"/>
              </a:spcBef>
              <a:spcAft>
                <a:spcPts val="0"/>
              </a:spcAft>
              <a:buNone/>
            </a:pPr>
            <a:r>
              <a:rPr b="1" lang="en" sz="2200">
                <a:solidFill>
                  <a:srgbClr val="124F5B"/>
                </a:solidFill>
              </a:rPr>
              <a:t>EDA insights:</a:t>
            </a:r>
            <a:endParaRPr sz="2200"/>
          </a:p>
          <a:p>
            <a:pPr indent="-463550" lvl="0" marL="481965" marR="116204" rtl="0" algn="l">
              <a:lnSpc>
                <a:spcPct val="114999"/>
              </a:lnSpc>
              <a:spcBef>
                <a:spcPts val="275"/>
              </a:spcBef>
              <a:spcAft>
                <a:spcPts val="0"/>
              </a:spcAft>
              <a:buClr>
                <a:srgbClr val="124F5B"/>
              </a:buClr>
              <a:buSzPts val="1800"/>
              <a:buFont typeface="Verdana"/>
              <a:buChar char="❖"/>
            </a:pPr>
            <a:r>
              <a:rPr b="1" lang="en" sz="1800">
                <a:solidFill>
                  <a:srgbClr val="124F5B"/>
                </a:solidFill>
                <a:latin typeface="Roboto"/>
                <a:ea typeface="Roboto"/>
                <a:cs typeface="Roboto"/>
                <a:sym typeface="Roboto"/>
              </a:rPr>
              <a:t>Most number of bikes are rented in the Summer season and the lowest in the  winter season.</a:t>
            </a:r>
            <a:endParaRPr sz="1800">
              <a:latin typeface="Roboto"/>
              <a:ea typeface="Roboto"/>
              <a:cs typeface="Roboto"/>
              <a:sym typeface="Roboto"/>
            </a:endParaRPr>
          </a:p>
          <a:p>
            <a:pPr indent="-463550" lvl="0" marL="481965" rtl="0" algn="l">
              <a:spcBef>
                <a:spcPts val="340"/>
              </a:spcBef>
              <a:spcAft>
                <a:spcPts val="0"/>
              </a:spcAft>
              <a:buClr>
                <a:srgbClr val="124F5B"/>
              </a:buClr>
              <a:buSzPts val="1800"/>
              <a:buFont typeface="Verdana"/>
              <a:buChar char="❖"/>
            </a:pPr>
            <a:r>
              <a:rPr b="1" lang="en" sz="1800">
                <a:solidFill>
                  <a:srgbClr val="124F5B"/>
                </a:solidFill>
                <a:latin typeface="Roboto"/>
                <a:ea typeface="Roboto"/>
                <a:cs typeface="Roboto"/>
                <a:sym typeface="Roboto"/>
              </a:rPr>
              <a:t>Over 96% of the bikes are rented on days that are considered as No Holiday.</a:t>
            </a:r>
            <a:endParaRPr sz="1800">
              <a:latin typeface="Roboto"/>
              <a:ea typeface="Roboto"/>
              <a:cs typeface="Roboto"/>
              <a:sym typeface="Roboto"/>
            </a:endParaRPr>
          </a:p>
          <a:p>
            <a:pPr indent="-463550" lvl="0" marL="481965" marR="5080" rtl="0" algn="l">
              <a:lnSpc>
                <a:spcPct val="114999"/>
              </a:lnSpc>
              <a:spcBef>
                <a:spcPts val="0"/>
              </a:spcBef>
              <a:spcAft>
                <a:spcPts val="0"/>
              </a:spcAft>
              <a:buClr>
                <a:srgbClr val="124F5B"/>
              </a:buClr>
              <a:buSzPts val="1800"/>
              <a:buFont typeface="Verdana"/>
              <a:buChar char="❖"/>
            </a:pPr>
            <a:r>
              <a:rPr b="1" lang="en" sz="1800">
                <a:solidFill>
                  <a:srgbClr val="124F5B"/>
                </a:solidFill>
                <a:latin typeface="Roboto"/>
                <a:ea typeface="Roboto"/>
                <a:cs typeface="Roboto"/>
                <a:sym typeface="Roboto"/>
              </a:rPr>
              <a:t>Most number of bikes are rented in the temperature range of 15 degrees to 30  degrees.</a:t>
            </a:r>
            <a:endParaRPr sz="1800">
              <a:latin typeface="Roboto"/>
              <a:ea typeface="Roboto"/>
              <a:cs typeface="Roboto"/>
              <a:sym typeface="Roboto"/>
            </a:endParaRPr>
          </a:p>
          <a:p>
            <a:pPr indent="-463550" lvl="0" marL="481965" rtl="0" algn="l">
              <a:spcBef>
                <a:spcPts val="340"/>
              </a:spcBef>
              <a:spcAft>
                <a:spcPts val="0"/>
              </a:spcAft>
              <a:buClr>
                <a:srgbClr val="124F5B"/>
              </a:buClr>
              <a:buSzPts val="1800"/>
              <a:buFont typeface="Verdana"/>
              <a:buChar char="❖"/>
            </a:pPr>
            <a:r>
              <a:rPr b="1" lang="en" sz="1800">
                <a:solidFill>
                  <a:srgbClr val="124F5B"/>
                </a:solidFill>
                <a:latin typeface="Roboto"/>
                <a:ea typeface="Roboto"/>
                <a:cs typeface="Roboto"/>
                <a:sym typeface="Roboto"/>
              </a:rPr>
              <a:t>Most number of bikes are rented when there is no snowfall or rainfall.</a:t>
            </a:r>
            <a:endParaRPr sz="1800">
              <a:latin typeface="Roboto"/>
              <a:ea typeface="Roboto"/>
              <a:cs typeface="Roboto"/>
              <a:sym typeface="Roboto"/>
            </a:endParaRPr>
          </a:p>
          <a:p>
            <a:pPr indent="-463550" lvl="0" marL="481965" rtl="0" algn="l">
              <a:spcBef>
                <a:spcPts val="345"/>
              </a:spcBef>
              <a:spcAft>
                <a:spcPts val="0"/>
              </a:spcAft>
              <a:buClr>
                <a:srgbClr val="124F5B"/>
              </a:buClr>
              <a:buSzPts val="1800"/>
              <a:buFont typeface="Verdana"/>
              <a:buChar char="❖"/>
            </a:pPr>
            <a:r>
              <a:rPr b="1" lang="en" sz="1800">
                <a:solidFill>
                  <a:srgbClr val="124F5B"/>
                </a:solidFill>
                <a:latin typeface="Roboto"/>
                <a:ea typeface="Roboto"/>
                <a:cs typeface="Roboto"/>
                <a:sym typeface="Roboto"/>
              </a:rPr>
              <a:t>Majority of the bikes are rented for a humidity percentage range of 30 to 70.</a:t>
            </a:r>
            <a:endParaRPr sz="1800">
              <a:latin typeface="Roboto"/>
              <a:ea typeface="Roboto"/>
              <a:cs typeface="Roboto"/>
              <a:sym typeface="Roboto"/>
            </a:endParaRPr>
          </a:p>
          <a:p>
            <a:pPr indent="-463550" lvl="0" marL="481965" marR="157480" rtl="0" algn="l">
              <a:lnSpc>
                <a:spcPct val="114999"/>
              </a:lnSpc>
              <a:spcBef>
                <a:spcPts val="0"/>
              </a:spcBef>
              <a:spcAft>
                <a:spcPts val="0"/>
              </a:spcAft>
              <a:buClr>
                <a:srgbClr val="124F5B"/>
              </a:buClr>
              <a:buSzPts val="1800"/>
              <a:buFont typeface="Verdana"/>
              <a:buChar char="❖"/>
            </a:pPr>
            <a:r>
              <a:rPr b="1" lang="en" sz="1800">
                <a:solidFill>
                  <a:srgbClr val="124F5B"/>
                </a:solidFill>
                <a:latin typeface="Roboto"/>
                <a:ea typeface="Roboto"/>
                <a:cs typeface="Roboto"/>
                <a:sym typeface="Roboto"/>
              </a:rPr>
              <a:t>The highest number of bike rentals have been done in the 18th hour, i.e 6pm,  and lowest in the 4th hour, i.e 4am.</a:t>
            </a:r>
            <a:endParaRPr sz="1800">
              <a:latin typeface="Roboto"/>
              <a:ea typeface="Roboto"/>
              <a:cs typeface="Roboto"/>
              <a:sym typeface="Roboto"/>
            </a:endParaRPr>
          </a:p>
          <a:p>
            <a:pPr indent="-463550" lvl="0" marL="481965" rtl="0" algn="l">
              <a:spcBef>
                <a:spcPts val="340"/>
              </a:spcBef>
              <a:spcAft>
                <a:spcPts val="0"/>
              </a:spcAft>
              <a:buClr>
                <a:srgbClr val="124F5B"/>
              </a:buClr>
              <a:buSzPts val="1800"/>
              <a:buFont typeface="Verdana"/>
              <a:buChar char="❖"/>
            </a:pPr>
            <a:r>
              <a:rPr b="1" lang="en" sz="1800">
                <a:solidFill>
                  <a:srgbClr val="124F5B"/>
                </a:solidFill>
                <a:latin typeface="Roboto"/>
                <a:ea typeface="Roboto"/>
                <a:cs typeface="Roboto"/>
                <a:sym typeface="Roboto"/>
              </a:rPr>
              <a:t>Most of the bike rentals have been made when there is high visibility.</a:t>
            </a:r>
            <a:endParaRPr sz="1800">
              <a:latin typeface="Roboto"/>
              <a:ea typeface="Roboto"/>
              <a:cs typeface="Roboto"/>
              <a:sym typeface="Roboto"/>
            </a:endParaRPr>
          </a:p>
        </p:txBody>
      </p:sp>
      <p:pic>
        <p:nvPicPr>
          <p:cNvPr id="488" name="Google Shape;488;p34"/>
          <p:cNvPicPr preferRelativeResize="0"/>
          <p:nvPr/>
        </p:nvPicPr>
        <p:blipFill rotWithShape="1">
          <a:blip r:embed="rId4">
            <a:alphaModFix/>
          </a:blip>
          <a:srcRect b="35376" l="17055" r="15157" t="27117"/>
          <a:stretch/>
        </p:blipFill>
        <p:spPr>
          <a:xfrm>
            <a:off x="3559550" y="255775"/>
            <a:ext cx="4753175" cy="980475"/>
          </a:xfrm>
          <a:prstGeom prst="rect">
            <a:avLst/>
          </a:prstGeom>
          <a:noFill/>
          <a:ln cap="flat" cmpd="sng" w="9525">
            <a:solidFill>
              <a:srgbClr val="4A86E8"/>
            </a:solidFill>
            <a:prstDash val="solid"/>
            <a:round/>
            <a:headEnd len="sm" w="sm" type="none"/>
            <a:tailEnd len="sm" w="sm" type="none"/>
          </a:ln>
        </p:spPr>
      </p:pic>
      <p:sp>
        <p:nvSpPr>
          <p:cNvPr id="489" name="Google Shape;489;p34"/>
          <p:cNvSpPr txBox="1"/>
          <p:nvPr/>
        </p:nvSpPr>
        <p:spPr>
          <a:xfrm>
            <a:off x="3197200" y="1833075"/>
            <a:ext cx="598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pic>
        <p:nvPicPr>
          <p:cNvPr id="494" name="Google Shape;494;p35"/>
          <p:cNvPicPr preferRelativeResize="0"/>
          <p:nvPr/>
        </p:nvPicPr>
        <p:blipFill>
          <a:blip r:embed="rId3">
            <a:alphaModFix/>
          </a:blip>
          <a:stretch>
            <a:fillRect/>
          </a:stretch>
        </p:blipFill>
        <p:spPr>
          <a:xfrm>
            <a:off x="0" y="0"/>
            <a:ext cx="9144000" cy="5143500"/>
          </a:xfrm>
          <a:prstGeom prst="rect">
            <a:avLst/>
          </a:prstGeom>
          <a:noFill/>
          <a:ln>
            <a:noFill/>
          </a:ln>
        </p:spPr>
      </p:pic>
      <p:sp>
        <p:nvSpPr>
          <p:cNvPr id="495" name="Google Shape;495;p35"/>
          <p:cNvSpPr txBox="1"/>
          <p:nvPr>
            <p:ph type="title"/>
          </p:nvPr>
        </p:nvSpPr>
        <p:spPr>
          <a:xfrm>
            <a:off x="237900" y="191825"/>
            <a:ext cx="8594400" cy="596700"/>
          </a:xfrm>
          <a:prstGeom prst="rect">
            <a:avLst/>
          </a:prstGeom>
        </p:spPr>
        <p:txBody>
          <a:bodyPr anchorCtr="0" anchor="t" bIns="91425" lIns="91425" spcFirstLastPara="1" rIns="91425" wrap="square" tIns="91425">
            <a:normAutofit fontScale="90000"/>
          </a:bodyPr>
          <a:lstStyle/>
          <a:p>
            <a:pPr indent="-662940" lvl="0" marL="698500" rtl="0" algn="l">
              <a:spcBef>
                <a:spcPts val="0"/>
              </a:spcBef>
              <a:spcAft>
                <a:spcPts val="0"/>
              </a:spcAft>
              <a:buClr>
                <a:srgbClr val="CC0000"/>
              </a:buClr>
              <a:buSzPct val="100000"/>
              <a:buFont typeface="Verdana"/>
              <a:buChar char="❖"/>
            </a:pPr>
            <a:r>
              <a:rPr lang="en" sz="3600">
                <a:solidFill>
                  <a:srgbClr val="CC0000"/>
                </a:solidFill>
                <a:latin typeface="Arial"/>
                <a:ea typeface="Arial"/>
                <a:cs typeface="Arial"/>
                <a:sym typeface="Arial"/>
              </a:rPr>
              <a:t>Conclusion(Contd):</a:t>
            </a:r>
            <a:endParaRPr b="0" sz="3600">
              <a:solidFill>
                <a:srgbClr val="000000"/>
              </a:solidFill>
              <a:latin typeface="Arial"/>
              <a:ea typeface="Arial"/>
              <a:cs typeface="Arial"/>
              <a:sym typeface="Arial"/>
            </a:endParaRPr>
          </a:p>
          <a:p>
            <a:pPr indent="0" lvl="0" marL="12700" rtl="0" algn="l">
              <a:spcBef>
                <a:spcPts val="0"/>
              </a:spcBef>
              <a:spcAft>
                <a:spcPts val="0"/>
              </a:spcAft>
              <a:buNone/>
            </a:pPr>
            <a:r>
              <a:t/>
            </a:r>
            <a:endParaRPr sz="2400">
              <a:solidFill>
                <a:srgbClr val="FF0000"/>
              </a:solidFill>
            </a:endParaRPr>
          </a:p>
        </p:txBody>
      </p:sp>
      <p:sp>
        <p:nvSpPr>
          <p:cNvPr id="496" name="Google Shape;496;p35"/>
          <p:cNvSpPr txBox="1"/>
          <p:nvPr/>
        </p:nvSpPr>
        <p:spPr>
          <a:xfrm>
            <a:off x="237900" y="788525"/>
            <a:ext cx="8693100" cy="4110600"/>
          </a:xfrm>
          <a:prstGeom prst="rect">
            <a:avLst/>
          </a:prstGeom>
          <a:noFill/>
          <a:ln>
            <a:noFill/>
          </a:ln>
        </p:spPr>
        <p:txBody>
          <a:bodyPr anchorCtr="0" anchor="t" bIns="91425" lIns="91425" spcFirstLastPara="1" rIns="91425" wrap="square" tIns="91425">
            <a:spAutoFit/>
          </a:bodyPr>
          <a:lstStyle/>
          <a:p>
            <a:pPr indent="0" lvl="0" marL="12700" rtl="0" algn="l">
              <a:spcBef>
                <a:spcPts val="0"/>
              </a:spcBef>
              <a:spcAft>
                <a:spcPts val="0"/>
              </a:spcAft>
              <a:buNone/>
            </a:pPr>
            <a:r>
              <a:rPr b="1" lang="en" sz="2100">
                <a:solidFill>
                  <a:srgbClr val="124F5B"/>
                </a:solidFill>
              </a:rPr>
              <a:t>Results from ML models</a:t>
            </a:r>
            <a:r>
              <a:rPr b="1" lang="en" sz="2300">
                <a:solidFill>
                  <a:srgbClr val="124F5B"/>
                </a:solidFill>
              </a:rPr>
              <a:t>:</a:t>
            </a:r>
            <a:endParaRPr sz="2300"/>
          </a:p>
          <a:p>
            <a:pPr indent="-429258" lvl="0" marL="469900" rtl="0" algn="l">
              <a:spcBef>
                <a:spcPts val="630"/>
              </a:spcBef>
              <a:spcAft>
                <a:spcPts val="0"/>
              </a:spcAft>
              <a:buClr>
                <a:srgbClr val="124F5B"/>
              </a:buClr>
              <a:buSzPts val="1600"/>
              <a:buFont typeface="Verdana"/>
              <a:buChar char="❖"/>
            </a:pPr>
            <a:r>
              <a:rPr b="1" lang="en" sz="1600">
                <a:solidFill>
                  <a:srgbClr val="124F5B"/>
                </a:solidFill>
                <a:latin typeface="Roboto"/>
                <a:ea typeface="Roboto"/>
                <a:cs typeface="Roboto"/>
                <a:sym typeface="Roboto"/>
              </a:rPr>
              <a:t>Random Forest Regression is the best performing model with an r2 score of 0.6718.</a:t>
            </a:r>
            <a:endParaRPr sz="1600">
              <a:latin typeface="Roboto"/>
              <a:ea typeface="Roboto"/>
              <a:cs typeface="Roboto"/>
              <a:sym typeface="Roboto"/>
            </a:endParaRPr>
          </a:p>
          <a:p>
            <a:pPr indent="-428625" lvl="0" marL="469265" marR="13334" rtl="0" algn="l">
              <a:lnSpc>
                <a:spcPct val="114999"/>
              </a:lnSpc>
              <a:spcBef>
                <a:spcPts val="0"/>
              </a:spcBef>
              <a:spcAft>
                <a:spcPts val="0"/>
              </a:spcAft>
              <a:buClr>
                <a:srgbClr val="124F5B"/>
              </a:buClr>
              <a:buSzPts val="1600"/>
              <a:buFont typeface="Verdana"/>
              <a:buChar char="❖"/>
            </a:pPr>
            <a:r>
              <a:rPr b="1" lang="en" sz="1600">
                <a:solidFill>
                  <a:srgbClr val="124F5B"/>
                </a:solidFill>
                <a:latin typeface="Roboto"/>
                <a:ea typeface="Roboto"/>
                <a:cs typeface="Roboto"/>
                <a:sym typeface="Roboto"/>
              </a:rPr>
              <a:t>Lasso Regression(L1 regularization) is the worst performing model with an r2 score of  0.4264.</a:t>
            </a:r>
            <a:endParaRPr sz="1600">
              <a:latin typeface="Roboto"/>
              <a:ea typeface="Roboto"/>
              <a:cs typeface="Roboto"/>
              <a:sym typeface="Roboto"/>
            </a:endParaRPr>
          </a:p>
          <a:p>
            <a:pPr indent="-429258" lvl="0" marL="469900" rtl="0" algn="l">
              <a:spcBef>
                <a:spcPts val="285"/>
              </a:spcBef>
              <a:spcAft>
                <a:spcPts val="0"/>
              </a:spcAft>
              <a:buClr>
                <a:srgbClr val="124F5B"/>
              </a:buClr>
              <a:buSzPts val="1600"/>
              <a:buFont typeface="Verdana"/>
              <a:buChar char="❖"/>
            </a:pPr>
            <a:r>
              <a:rPr b="1" lang="en" sz="1600">
                <a:solidFill>
                  <a:srgbClr val="124F5B"/>
                </a:solidFill>
                <a:latin typeface="Roboto"/>
                <a:ea typeface="Roboto"/>
                <a:cs typeface="Roboto"/>
                <a:sym typeface="Roboto"/>
              </a:rPr>
              <a:t>Actual vs Prediction visualisation is done for all the 4 models.</a:t>
            </a:r>
            <a:endParaRPr sz="1600">
              <a:latin typeface="Roboto"/>
              <a:ea typeface="Roboto"/>
              <a:cs typeface="Roboto"/>
              <a:sym typeface="Roboto"/>
            </a:endParaRPr>
          </a:p>
          <a:p>
            <a:pPr indent="-429258" lvl="0" marL="469900" rtl="0" algn="l">
              <a:spcBef>
                <a:spcPts val="290"/>
              </a:spcBef>
              <a:spcAft>
                <a:spcPts val="0"/>
              </a:spcAft>
              <a:buClr>
                <a:srgbClr val="124F5B"/>
              </a:buClr>
              <a:buSzPts val="1600"/>
              <a:buFont typeface="Verdana"/>
              <a:buChar char="❖"/>
            </a:pPr>
            <a:r>
              <a:rPr b="1" lang="en" sz="1600">
                <a:solidFill>
                  <a:srgbClr val="124F5B"/>
                </a:solidFill>
                <a:latin typeface="Roboto"/>
                <a:ea typeface="Roboto"/>
                <a:cs typeface="Roboto"/>
                <a:sym typeface="Roboto"/>
              </a:rPr>
              <a:t>All 4 models have been explained with the help of SHAP library.</a:t>
            </a:r>
            <a:endParaRPr sz="1600">
              <a:latin typeface="Roboto"/>
              <a:ea typeface="Roboto"/>
              <a:cs typeface="Roboto"/>
              <a:sym typeface="Roboto"/>
            </a:endParaRPr>
          </a:p>
          <a:p>
            <a:pPr indent="-429258" lvl="0" marL="469900" rtl="0" algn="l">
              <a:spcBef>
                <a:spcPts val="290"/>
              </a:spcBef>
              <a:spcAft>
                <a:spcPts val="0"/>
              </a:spcAft>
              <a:buClr>
                <a:srgbClr val="124F5B"/>
              </a:buClr>
              <a:buSzPts val="1600"/>
              <a:buFont typeface="Verdana"/>
              <a:buChar char="❖"/>
            </a:pPr>
            <a:r>
              <a:rPr b="1" lang="en" sz="1600">
                <a:solidFill>
                  <a:srgbClr val="124F5B"/>
                </a:solidFill>
                <a:latin typeface="Roboto"/>
                <a:ea typeface="Roboto"/>
                <a:cs typeface="Roboto"/>
                <a:sym typeface="Roboto"/>
              </a:rPr>
              <a:t>Temperature and Hour are the two most important factors according to all the models.</a:t>
            </a:r>
            <a:endParaRPr sz="1600">
              <a:latin typeface="Roboto"/>
              <a:ea typeface="Roboto"/>
              <a:cs typeface="Roboto"/>
              <a:sym typeface="Roboto"/>
            </a:endParaRPr>
          </a:p>
          <a:p>
            <a:pPr indent="0" lvl="0" marL="83820" rtl="0" algn="l">
              <a:spcBef>
                <a:spcPts val="1595"/>
              </a:spcBef>
              <a:spcAft>
                <a:spcPts val="0"/>
              </a:spcAft>
              <a:buNone/>
            </a:pPr>
            <a:r>
              <a:rPr b="1" lang="en" sz="2100">
                <a:solidFill>
                  <a:srgbClr val="124F5B"/>
                </a:solidFill>
                <a:latin typeface="Roboto"/>
                <a:ea typeface="Roboto"/>
                <a:cs typeface="Roboto"/>
                <a:sym typeface="Roboto"/>
              </a:rPr>
              <a:t>Challenges faced:</a:t>
            </a:r>
            <a:endParaRPr sz="2100">
              <a:latin typeface="Roboto"/>
              <a:ea typeface="Roboto"/>
              <a:cs typeface="Roboto"/>
              <a:sym typeface="Roboto"/>
            </a:endParaRPr>
          </a:p>
          <a:p>
            <a:pPr indent="-429258" lvl="1" marL="541020" rtl="0" algn="l">
              <a:spcBef>
                <a:spcPts val="1595"/>
              </a:spcBef>
              <a:spcAft>
                <a:spcPts val="0"/>
              </a:spcAft>
              <a:buClr>
                <a:srgbClr val="124F5B"/>
              </a:buClr>
              <a:buSzPts val="1600"/>
              <a:buFont typeface="Verdana"/>
              <a:buChar char="❖"/>
            </a:pPr>
            <a:r>
              <a:rPr b="1" lang="en" sz="1600">
                <a:solidFill>
                  <a:srgbClr val="124F5B"/>
                </a:solidFill>
                <a:latin typeface="Roboto"/>
                <a:ea typeface="Roboto"/>
                <a:cs typeface="Roboto"/>
                <a:sym typeface="Roboto"/>
              </a:rPr>
              <a:t>Removing Outliers.</a:t>
            </a:r>
            <a:endParaRPr sz="1600">
              <a:latin typeface="Roboto"/>
              <a:ea typeface="Roboto"/>
              <a:cs typeface="Roboto"/>
              <a:sym typeface="Roboto"/>
            </a:endParaRPr>
          </a:p>
          <a:p>
            <a:pPr indent="-429258" lvl="1" marL="541020" rtl="0" algn="l">
              <a:spcBef>
                <a:spcPts val="290"/>
              </a:spcBef>
              <a:spcAft>
                <a:spcPts val="0"/>
              </a:spcAft>
              <a:buClr>
                <a:srgbClr val="124F5B"/>
              </a:buClr>
              <a:buSzPts val="1600"/>
              <a:buFont typeface="Verdana"/>
              <a:buChar char="❖"/>
            </a:pPr>
            <a:r>
              <a:rPr b="1" lang="en" sz="1600">
                <a:solidFill>
                  <a:srgbClr val="124F5B"/>
                </a:solidFill>
                <a:latin typeface="Roboto"/>
                <a:ea typeface="Roboto"/>
                <a:cs typeface="Roboto"/>
                <a:sym typeface="Roboto"/>
              </a:rPr>
              <a:t>Encoding the categorical columns.</a:t>
            </a:r>
            <a:endParaRPr sz="1600">
              <a:latin typeface="Roboto"/>
              <a:ea typeface="Roboto"/>
              <a:cs typeface="Roboto"/>
              <a:sym typeface="Roboto"/>
            </a:endParaRPr>
          </a:p>
          <a:p>
            <a:pPr indent="-429258" lvl="1" marL="541020" rtl="0" algn="l">
              <a:spcBef>
                <a:spcPts val="290"/>
              </a:spcBef>
              <a:spcAft>
                <a:spcPts val="0"/>
              </a:spcAft>
              <a:buClr>
                <a:srgbClr val="124F5B"/>
              </a:buClr>
              <a:buSzPts val="1600"/>
              <a:buFont typeface="Verdana"/>
              <a:buChar char="❖"/>
            </a:pPr>
            <a:r>
              <a:rPr b="1" lang="en" sz="1600">
                <a:solidFill>
                  <a:srgbClr val="124F5B"/>
                </a:solidFill>
                <a:latin typeface="Roboto"/>
                <a:ea typeface="Roboto"/>
                <a:cs typeface="Roboto"/>
                <a:sym typeface="Roboto"/>
              </a:rPr>
              <a:t>Removing Multicollinearity from the dataset.</a:t>
            </a:r>
            <a:endParaRPr sz="1600">
              <a:latin typeface="Roboto"/>
              <a:ea typeface="Roboto"/>
              <a:cs typeface="Roboto"/>
              <a:sym typeface="Roboto"/>
            </a:endParaRPr>
          </a:p>
          <a:p>
            <a:pPr indent="-429258" lvl="1" marL="541020" rtl="0" algn="l">
              <a:spcBef>
                <a:spcPts val="285"/>
              </a:spcBef>
              <a:spcAft>
                <a:spcPts val="0"/>
              </a:spcAft>
              <a:buClr>
                <a:srgbClr val="124F5B"/>
              </a:buClr>
              <a:buSzPts val="1600"/>
              <a:buFont typeface="Verdana"/>
              <a:buChar char="❖"/>
            </a:pPr>
            <a:r>
              <a:rPr b="1" lang="en" sz="1600">
                <a:solidFill>
                  <a:srgbClr val="124F5B"/>
                </a:solidFill>
                <a:latin typeface="Roboto"/>
                <a:ea typeface="Roboto"/>
                <a:cs typeface="Roboto"/>
                <a:sym typeface="Roboto"/>
              </a:rPr>
              <a:t>Choosing Model explainability technique.</a:t>
            </a:r>
            <a:endParaRPr sz="1600">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pic>
        <p:nvPicPr>
          <p:cNvPr id="501" name="Google Shape;501;p36"/>
          <p:cNvPicPr preferRelativeResize="0"/>
          <p:nvPr/>
        </p:nvPicPr>
        <p:blipFill>
          <a:blip r:embed="rId3">
            <a:alphaModFix/>
          </a:blip>
          <a:stretch>
            <a:fillRect/>
          </a:stretch>
        </p:blipFill>
        <p:spPr>
          <a:xfrm>
            <a:off x="0" y="1"/>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15"/>
          <p:cNvPicPr preferRelativeResize="0"/>
          <p:nvPr/>
        </p:nvPicPr>
        <p:blipFill>
          <a:blip r:embed="rId3">
            <a:alphaModFix/>
          </a:blip>
          <a:stretch>
            <a:fillRect/>
          </a:stretch>
        </p:blipFill>
        <p:spPr>
          <a:xfrm>
            <a:off x="0" y="0"/>
            <a:ext cx="9144000" cy="5143500"/>
          </a:xfrm>
          <a:prstGeom prst="rect">
            <a:avLst/>
          </a:prstGeom>
          <a:noFill/>
          <a:ln>
            <a:noFill/>
          </a:ln>
        </p:spPr>
      </p:pic>
      <p:sp>
        <p:nvSpPr>
          <p:cNvPr id="294" name="Google Shape;294;p15"/>
          <p:cNvSpPr txBox="1"/>
          <p:nvPr>
            <p:ph type="title"/>
          </p:nvPr>
        </p:nvSpPr>
        <p:spPr>
          <a:xfrm>
            <a:off x="445050" y="398475"/>
            <a:ext cx="7889400" cy="797100"/>
          </a:xfrm>
          <a:prstGeom prst="rect">
            <a:avLst/>
          </a:prstGeom>
        </p:spPr>
        <p:txBody>
          <a:bodyPr anchorCtr="0" anchor="t" bIns="91425" lIns="91425" spcFirstLastPara="1" rIns="91425" wrap="square" tIns="91425">
            <a:normAutofit/>
          </a:bodyPr>
          <a:lstStyle/>
          <a:p>
            <a:pPr indent="-406400" lvl="0" marL="457200" rtl="0" algn="l">
              <a:spcBef>
                <a:spcPts val="0"/>
              </a:spcBef>
              <a:spcAft>
                <a:spcPts val="0"/>
              </a:spcAft>
              <a:buClr>
                <a:srgbClr val="FF0000"/>
              </a:buClr>
              <a:buSzPts val="2800"/>
              <a:buChar char="❖"/>
            </a:pPr>
            <a:r>
              <a:rPr lang="en">
                <a:solidFill>
                  <a:srgbClr val="FF0000"/>
                </a:solidFill>
              </a:rPr>
              <a:t>Understanding Our Data</a:t>
            </a:r>
            <a:r>
              <a:rPr b="1" lang="en">
                <a:solidFill>
                  <a:srgbClr val="FF0000"/>
                </a:solidFill>
              </a:rPr>
              <a:t> :</a:t>
            </a:r>
            <a:endParaRPr b="1">
              <a:solidFill>
                <a:srgbClr val="FF0000"/>
              </a:solidFill>
            </a:endParaRPr>
          </a:p>
        </p:txBody>
      </p:sp>
      <p:sp>
        <p:nvSpPr>
          <p:cNvPr id="295" name="Google Shape;295;p15"/>
          <p:cNvSpPr txBox="1"/>
          <p:nvPr>
            <p:ph idx="1" type="body"/>
          </p:nvPr>
        </p:nvSpPr>
        <p:spPr>
          <a:xfrm>
            <a:off x="311700" y="1152475"/>
            <a:ext cx="8520600" cy="33789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Clr>
                <a:srgbClr val="000000"/>
              </a:buClr>
              <a:buSzPts val="1900"/>
              <a:buChar char="➢"/>
            </a:pPr>
            <a:r>
              <a:rPr lang="en" sz="1900">
                <a:solidFill>
                  <a:srgbClr val="000000"/>
                </a:solidFill>
              </a:rPr>
              <a:t>To increase the efficiency of our analysis we will first have to understand the data and also check if there are some corruptions in the data and if any found we will try to treat it.</a:t>
            </a:r>
            <a:endParaRPr sz="1900">
              <a:solidFill>
                <a:srgbClr val="000000"/>
              </a:solidFill>
            </a:endParaRPr>
          </a:p>
          <a:p>
            <a:pPr indent="-349250" lvl="0" marL="457200" rtl="0" algn="l">
              <a:spcBef>
                <a:spcPts val="0"/>
              </a:spcBef>
              <a:spcAft>
                <a:spcPts val="0"/>
              </a:spcAft>
              <a:buClr>
                <a:srgbClr val="000000"/>
              </a:buClr>
              <a:buSzPts val="1900"/>
              <a:buChar char="➢"/>
            </a:pPr>
            <a:r>
              <a:rPr lang="en" sz="1900">
                <a:solidFill>
                  <a:srgbClr val="000000"/>
                </a:solidFill>
              </a:rPr>
              <a:t>The dataset that we are working with contains 8,760 observations and 14 columns.</a:t>
            </a:r>
            <a:endParaRPr sz="1900">
              <a:solidFill>
                <a:srgbClr val="000000"/>
              </a:solidFill>
            </a:endParaRPr>
          </a:p>
          <a:p>
            <a:pPr indent="-349250" lvl="0" marL="457200" rtl="0" algn="l">
              <a:spcBef>
                <a:spcPts val="0"/>
              </a:spcBef>
              <a:spcAft>
                <a:spcPts val="0"/>
              </a:spcAft>
              <a:buClr>
                <a:srgbClr val="000000"/>
              </a:buClr>
              <a:buSzPts val="1900"/>
              <a:buChar char="➢"/>
            </a:pPr>
            <a:r>
              <a:rPr lang="en" sz="1900">
                <a:solidFill>
                  <a:srgbClr val="000000"/>
                </a:solidFill>
              </a:rPr>
              <a:t>Each observation includes information about the bikes rented and the weather for a particular hour of a particular date.</a:t>
            </a:r>
            <a:endParaRPr sz="1900">
              <a:solidFill>
                <a:srgbClr val="000000"/>
              </a:solidFill>
            </a:endParaRPr>
          </a:p>
          <a:p>
            <a:pPr indent="-349250" lvl="0" marL="457200" rtl="0" algn="l">
              <a:spcBef>
                <a:spcPts val="0"/>
              </a:spcBef>
              <a:spcAft>
                <a:spcPts val="0"/>
              </a:spcAft>
              <a:buClr>
                <a:srgbClr val="000000"/>
              </a:buClr>
              <a:buSzPts val="1900"/>
              <a:buChar char="➢"/>
            </a:pPr>
            <a:r>
              <a:rPr lang="en" sz="1900">
                <a:solidFill>
                  <a:srgbClr val="000000"/>
                </a:solidFill>
              </a:rPr>
              <a:t>The 14 columns represent different fields. We will understand each column now.</a:t>
            </a:r>
            <a:endParaRPr sz="190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16"/>
          <p:cNvPicPr preferRelativeResize="0"/>
          <p:nvPr/>
        </p:nvPicPr>
        <p:blipFill>
          <a:blip r:embed="rId3">
            <a:alphaModFix/>
          </a:blip>
          <a:stretch>
            <a:fillRect/>
          </a:stretch>
        </p:blipFill>
        <p:spPr>
          <a:xfrm>
            <a:off x="0" y="0"/>
            <a:ext cx="9144000" cy="5143500"/>
          </a:xfrm>
          <a:prstGeom prst="rect">
            <a:avLst/>
          </a:prstGeom>
          <a:noFill/>
          <a:ln>
            <a:noFill/>
          </a:ln>
        </p:spPr>
      </p:pic>
      <p:sp>
        <p:nvSpPr>
          <p:cNvPr id="301" name="Google Shape;301;p16"/>
          <p:cNvSpPr txBox="1"/>
          <p:nvPr>
            <p:ph type="title"/>
          </p:nvPr>
        </p:nvSpPr>
        <p:spPr>
          <a:xfrm>
            <a:off x="311700" y="323675"/>
            <a:ext cx="8520600" cy="606900"/>
          </a:xfrm>
          <a:prstGeom prst="rect">
            <a:avLst/>
          </a:prstGeom>
        </p:spPr>
        <p:txBody>
          <a:bodyPr anchorCtr="0" anchor="t" bIns="91425" lIns="91425" spcFirstLastPara="1" rIns="91425" wrap="square" tIns="91425">
            <a:normAutofit fontScale="90000"/>
          </a:bodyPr>
          <a:lstStyle/>
          <a:p>
            <a:pPr indent="-388620" lvl="0" marL="457200" rtl="0" algn="l">
              <a:spcBef>
                <a:spcPts val="0"/>
              </a:spcBef>
              <a:spcAft>
                <a:spcPts val="0"/>
              </a:spcAft>
              <a:buClr>
                <a:srgbClr val="FF0000"/>
              </a:buClr>
              <a:buSzPct val="100000"/>
              <a:buChar char="❖"/>
            </a:pPr>
            <a:r>
              <a:rPr lang="en">
                <a:solidFill>
                  <a:srgbClr val="FF0000"/>
                </a:solidFill>
              </a:rPr>
              <a:t>Columns Involved</a:t>
            </a:r>
            <a:r>
              <a:rPr b="1" lang="en">
                <a:solidFill>
                  <a:srgbClr val="FF0000"/>
                </a:solidFill>
              </a:rPr>
              <a:t>:</a:t>
            </a:r>
            <a:endParaRPr b="1">
              <a:solidFill>
                <a:srgbClr val="FF0000"/>
              </a:solidFill>
            </a:endParaRPr>
          </a:p>
        </p:txBody>
      </p:sp>
      <p:sp>
        <p:nvSpPr>
          <p:cNvPr id="302" name="Google Shape;302;p16"/>
          <p:cNvSpPr/>
          <p:nvPr/>
        </p:nvSpPr>
        <p:spPr>
          <a:xfrm>
            <a:off x="528300" y="1021075"/>
            <a:ext cx="4043700" cy="3783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303" name="Google Shape;303;p16"/>
          <p:cNvPicPr preferRelativeResize="0"/>
          <p:nvPr/>
        </p:nvPicPr>
        <p:blipFill rotWithShape="1">
          <a:blip r:embed="rId5">
            <a:alphaModFix/>
          </a:blip>
          <a:srcRect b="0" l="35778" r="39110" t="0"/>
          <a:stretch/>
        </p:blipFill>
        <p:spPr>
          <a:xfrm flipH="1">
            <a:off x="6583677" y="1175225"/>
            <a:ext cx="1996448" cy="4084326"/>
          </a:xfrm>
          <a:prstGeom prst="rect">
            <a:avLst/>
          </a:prstGeom>
          <a:noFill/>
          <a:ln>
            <a:noFill/>
          </a:ln>
        </p:spPr>
      </p:pic>
      <p:pic>
        <p:nvPicPr>
          <p:cNvPr id="304" name="Google Shape;304;p16"/>
          <p:cNvPicPr preferRelativeResize="0"/>
          <p:nvPr/>
        </p:nvPicPr>
        <p:blipFill rotWithShape="1">
          <a:blip r:embed="rId6">
            <a:alphaModFix/>
          </a:blip>
          <a:srcRect b="19015" l="19152" r="0" t="0"/>
          <a:stretch/>
        </p:blipFill>
        <p:spPr>
          <a:xfrm>
            <a:off x="5189325" y="501475"/>
            <a:ext cx="2278275" cy="15102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17"/>
          <p:cNvPicPr preferRelativeResize="0"/>
          <p:nvPr/>
        </p:nvPicPr>
        <p:blipFill>
          <a:blip r:embed="rId3">
            <a:alphaModFix/>
          </a:blip>
          <a:stretch>
            <a:fillRect/>
          </a:stretch>
        </p:blipFill>
        <p:spPr>
          <a:xfrm>
            <a:off x="0" y="0"/>
            <a:ext cx="9144000" cy="5143500"/>
          </a:xfrm>
          <a:prstGeom prst="rect">
            <a:avLst/>
          </a:prstGeom>
          <a:noFill/>
          <a:ln>
            <a:noFill/>
          </a:ln>
        </p:spPr>
      </p:pic>
      <p:sp>
        <p:nvSpPr>
          <p:cNvPr id="310" name="Google Shape;310;p17"/>
          <p:cNvSpPr txBox="1"/>
          <p:nvPr>
            <p:ph type="title"/>
          </p:nvPr>
        </p:nvSpPr>
        <p:spPr>
          <a:xfrm>
            <a:off x="311700" y="206850"/>
            <a:ext cx="8520600" cy="606900"/>
          </a:xfrm>
          <a:prstGeom prst="rect">
            <a:avLst/>
          </a:prstGeom>
        </p:spPr>
        <p:txBody>
          <a:bodyPr anchorCtr="0" anchor="t" bIns="91425" lIns="91425" spcFirstLastPara="1" rIns="91425" wrap="square" tIns="91425">
            <a:noAutofit/>
          </a:bodyPr>
          <a:lstStyle/>
          <a:p>
            <a:pPr indent="-369570" lvl="0" marL="457200" rtl="0" algn="l">
              <a:spcBef>
                <a:spcPts val="0"/>
              </a:spcBef>
              <a:spcAft>
                <a:spcPts val="0"/>
              </a:spcAft>
              <a:buClr>
                <a:srgbClr val="FF4747"/>
              </a:buClr>
              <a:buSzPts val="2220"/>
              <a:buChar char="❖"/>
            </a:pPr>
            <a:r>
              <a:rPr lang="en" sz="2940">
                <a:solidFill>
                  <a:srgbClr val="FF4747"/>
                </a:solidFill>
                <a:latin typeface="Arial"/>
                <a:ea typeface="Arial"/>
                <a:cs typeface="Arial"/>
                <a:sym typeface="Arial"/>
              </a:rPr>
              <a:t>Project Flowchart:</a:t>
            </a:r>
            <a:endParaRPr b="1" sz="2220">
              <a:solidFill>
                <a:srgbClr val="FF4747"/>
              </a:solidFill>
            </a:endParaRPr>
          </a:p>
        </p:txBody>
      </p:sp>
      <p:sp>
        <p:nvSpPr>
          <p:cNvPr id="311" name="Google Shape;311;p17"/>
          <p:cNvSpPr txBox="1"/>
          <p:nvPr>
            <p:ph idx="1" type="body"/>
          </p:nvPr>
        </p:nvSpPr>
        <p:spPr>
          <a:xfrm>
            <a:off x="141600" y="748525"/>
            <a:ext cx="4857000" cy="4248300"/>
          </a:xfrm>
          <a:prstGeom prst="rect">
            <a:avLst/>
          </a:prstGeom>
        </p:spPr>
        <p:txBody>
          <a:bodyPr anchorCtr="0" anchor="t" bIns="91425" lIns="91425" spcFirstLastPara="1" rIns="91425" wrap="square" tIns="91425">
            <a:noAutofit/>
          </a:bodyPr>
          <a:lstStyle/>
          <a:p>
            <a:pPr indent="-504190" lvl="1" marL="816610" rtl="0" algn="l">
              <a:lnSpc>
                <a:spcPct val="100000"/>
              </a:lnSpc>
              <a:spcBef>
                <a:spcPts val="1065"/>
              </a:spcBef>
              <a:spcAft>
                <a:spcPts val="0"/>
              </a:spcAft>
              <a:buClr>
                <a:srgbClr val="124F5B"/>
              </a:buClr>
              <a:buSzPts val="2600"/>
              <a:buFont typeface="Arial"/>
              <a:buAutoNum type="arabicPeriod"/>
            </a:pPr>
            <a:r>
              <a:rPr b="1" lang="en" sz="2600">
                <a:solidFill>
                  <a:srgbClr val="124F5B"/>
                </a:solidFill>
                <a:latin typeface="Arial"/>
                <a:ea typeface="Arial"/>
                <a:cs typeface="Arial"/>
                <a:sym typeface="Arial"/>
              </a:rPr>
              <a:t>Initial preparations.</a:t>
            </a:r>
            <a:endParaRPr sz="2600">
              <a:solidFill>
                <a:srgbClr val="000000"/>
              </a:solidFill>
              <a:latin typeface="Arial"/>
              <a:ea typeface="Arial"/>
              <a:cs typeface="Arial"/>
              <a:sym typeface="Arial"/>
            </a:endParaRPr>
          </a:p>
          <a:p>
            <a:pPr indent="-504190" lvl="1" marL="816610" rtl="0" algn="l">
              <a:lnSpc>
                <a:spcPct val="100000"/>
              </a:lnSpc>
              <a:spcBef>
                <a:spcPts val="0"/>
              </a:spcBef>
              <a:spcAft>
                <a:spcPts val="0"/>
              </a:spcAft>
              <a:buClr>
                <a:srgbClr val="124F5B"/>
              </a:buClr>
              <a:buSzPts val="2600"/>
              <a:buFont typeface="Arial"/>
              <a:buAutoNum type="arabicPeriod"/>
            </a:pPr>
            <a:r>
              <a:rPr b="1" lang="en" sz="2600">
                <a:solidFill>
                  <a:srgbClr val="124F5B"/>
                </a:solidFill>
                <a:latin typeface="Arial"/>
                <a:ea typeface="Arial"/>
                <a:cs typeface="Arial"/>
                <a:sym typeface="Arial"/>
              </a:rPr>
              <a:t>EDA.</a:t>
            </a:r>
            <a:endParaRPr sz="2600">
              <a:solidFill>
                <a:srgbClr val="000000"/>
              </a:solidFill>
              <a:latin typeface="Arial"/>
              <a:ea typeface="Arial"/>
              <a:cs typeface="Arial"/>
              <a:sym typeface="Arial"/>
            </a:endParaRPr>
          </a:p>
          <a:p>
            <a:pPr indent="-504190" lvl="1" marL="816610" rtl="0" algn="l">
              <a:lnSpc>
                <a:spcPct val="100000"/>
              </a:lnSpc>
              <a:spcBef>
                <a:spcPts val="0"/>
              </a:spcBef>
              <a:spcAft>
                <a:spcPts val="0"/>
              </a:spcAft>
              <a:buClr>
                <a:srgbClr val="124F5B"/>
              </a:buClr>
              <a:buSzPts val="2600"/>
              <a:buFont typeface="Arial"/>
              <a:buAutoNum type="arabicPeriod"/>
            </a:pPr>
            <a:r>
              <a:rPr b="1" lang="en" sz="2600">
                <a:solidFill>
                  <a:srgbClr val="124F5B"/>
                </a:solidFill>
                <a:latin typeface="Arial"/>
                <a:ea typeface="Arial"/>
                <a:cs typeface="Arial"/>
                <a:sym typeface="Arial"/>
              </a:rPr>
              <a:t>Clean up.</a:t>
            </a:r>
            <a:endParaRPr sz="2600">
              <a:solidFill>
                <a:srgbClr val="000000"/>
              </a:solidFill>
              <a:latin typeface="Arial"/>
              <a:ea typeface="Arial"/>
              <a:cs typeface="Arial"/>
              <a:sym typeface="Arial"/>
            </a:endParaRPr>
          </a:p>
          <a:p>
            <a:pPr indent="-504190" lvl="1" marL="816610" rtl="0" algn="l">
              <a:lnSpc>
                <a:spcPct val="100000"/>
              </a:lnSpc>
              <a:spcBef>
                <a:spcPts val="0"/>
              </a:spcBef>
              <a:spcAft>
                <a:spcPts val="0"/>
              </a:spcAft>
              <a:buClr>
                <a:srgbClr val="124F5B"/>
              </a:buClr>
              <a:buSzPts val="2600"/>
              <a:buFont typeface="Arial"/>
              <a:buAutoNum type="arabicPeriod"/>
            </a:pPr>
            <a:r>
              <a:rPr b="1" lang="en" sz="2600">
                <a:solidFill>
                  <a:srgbClr val="124F5B"/>
                </a:solidFill>
                <a:latin typeface="Arial"/>
                <a:ea typeface="Arial"/>
                <a:cs typeface="Arial"/>
                <a:sym typeface="Arial"/>
              </a:rPr>
              <a:t>Feature Engineering.</a:t>
            </a:r>
            <a:endParaRPr sz="2600">
              <a:solidFill>
                <a:srgbClr val="000000"/>
              </a:solidFill>
              <a:latin typeface="Arial"/>
              <a:ea typeface="Arial"/>
              <a:cs typeface="Arial"/>
              <a:sym typeface="Arial"/>
            </a:endParaRPr>
          </a:p>
          <a:p>
            <a:pPr indent="-504190" lvl="1" marL="816610" marR="899160" rtl="0" algn="l">
              <a:lnSpc>
                <a:spcPct val="100000"/>
              </a:lnSpc>
              <a:spcBef>
                <a:spcPts val="0"/>
              </a:spcBef>
              <a:spcAft>
                <a:spcPts val="0"/>
              </a:spcAft>
              <a:buClr>
                <a:srgbClr val="124F5B"/>
              </a:buClr>
              <a:buSzPts val="2600"/>
              <a:buFont typeface="Arial"/>
              <a:buAutoNum type="arabicPeriod"/>
            </a:pPr>
            <a:r>
              <a:rPr b="1" lang="en" sz="2600">
                <a:solidFill>
                  <a:srgbClr val="124F5B"/>
                </a:solidFill>
                <a:latin typeface="Arial"/>
                <a:ea typeface="Arial"/>
                <a:cs typeface="Arial"/>
                <a:sym typeface="Arial"/>
              </a:rPr>
              <a:t>Pre processing the  data.</a:t>
            </a:r>
            <a:endParaRPr sz="2600">
              <a:solidFill>
                <a:srgbClr val="000000"/>
              </a:solidFill>
              <a:latin typeface="Arial"/>
              <a:ea typeface="Arial"/>
              <a:cs typeface="Arial"/>
              <a:sym typeface="Arial"/>
            </a:endParaRPr>
          </a:p>
          <a:p>
            <a:pPr indent="-504190" lvl="1" marL="816610" rtl="0" algn="l">
              <a:lnSpc>
                <a:spcPct val="100000"/>
              </a:lnSpc>
              <a:spcBef>
                <a:spcPts val="0"/>
              </a:spcBef>
              <a:spcAft>
                <a:spcPts val="0"/>
              </a:spcAft>
              <a:buClr>
                <a:srgbClr val="124F5B"/>
              </a:buClr>
              <a:buSzPts val="2600"/>
              <a:buFont typeface="Arial"/>
              <a:buAutoNum type="arabicPeriod"/>
            </a:pPr>
            <a:r>
              <a:rPr b="1" lang="en" sz="2600">
                <a:solidFill>
                  <a:srgbClr val="124F5B"/>
                </a:solidFill>
                <a:latin typeface="Arial"/>
                <a:ea typeface="Arial"/>
                <a:cs typeface="Arial"/>
                <a:sym typeface="Arial"/>
              </a:rPr>
              <a:t>Model</a:t>
            </a:r>
            <a:endParaRPr sz="2600">
              <a:solidFill>
                <a:srgbClr val="000000"/>
              </a:solidFill>
              <a:latin typeface="Arial"/>
              <a:ea typeface="Arial"/>
              <a:cs typeface="Arial"/>
              <a:sym typeface="Arial"/>
            </a:endParaRPr>
          </a:p>
          <a:p>
            <a:pPr indent="0" lvl="0" marL="816610" rtl="0" algn="l">
              <a:lnSpc>
                <a:spcPct val="100000"/>
              </a:lnSpc>
              <a:spcBef>
                <a:spcPts val="0"/>
              </a:spcBef>
              <a:spcAft>
                <a:spcPts val="0"/>
              </a:spcAft>
              <a:buClr>
                <a:srgbClr val="000000"/>
              </a:buClr>
              <a:buFont typeface="Arial"/>
              <a:buNone/>
            </a:pPr>
            <a:r>
              <a:rPr b="1" lang="en" sz="2600">
                <a:solidFill>
                  <a:srgbClr val="124F5B"/>
                </a:solidFill>
                <a:latin typeface="Arial"/>
                <a:ea typeface="Arial"/>
                <a:cs typeface="Arial"/>
                <a:sym typeface="Arial"/>
              </a:rPr>
              <a:t>implementation.</a:t>
            </a:r>
            <a:endParaRPr sz="2600">
              <a:solidFill>
                <a:srgbClr val="000000"/>
              </a:solidFill>
              <a:latin typeface="Arial"/>
              <a:ea typeface="Arial"/>
              <a:cs typeface="Arial"/>
              <a:sym typeface="Arial"/>
            </a:endParaRPr>
          </a:p>
          <a:p>
            <a:pPr indent="-504190" lvl="1" marL="816610" rtl="0" algn="l">
              <a:lnSpc>
                <a:spcPct val="100000"/>
              </a:lnSpc>
              <a:spcBef>
                <a:spcPts val="0"/>
              </a:spcBef>
              <a:spcAft>
                <a:spcPts val="0"/>
              </a:spcAft>
              <a:buClr>
                <a:srgbClr val="124F5B"/>
              </a:buClr>
              <a:buSzPts val="2600"/>
              <a:buFont typeface="Arial"/>
              <a:buAutoNum type="arabicPeriod" startAt="7"/>
            </a:pPr>
            <a:r>
              <a:rPr b="1" lang="en" sz="2600">
                <a:solidFill>
                  <a:srgbClr val="124F5B"/>
                </a:solidFill>
                <a:latin typeface="Arial"/>
                <a:ea typeface="Arial"/>
                <a:cs typeface="Arial"/>
                <a:sym typeface="Arial"/>
              </a:rPr>
              <a:t>Model explainability.</a:t>
            </a:r>
            <a:endParaRPr>
              <a:solidFill>
                <a:srgbClr val="000000"/>
              </a:solidFill>
            </a:endParaRPr>
          </a:p>
        </p:txBody>
      </p:sp>
      <p:sp>
        <p:nvSpPr>
          <p:cNvPr id="312" name="Google Shape;312;p17"/>
          <p:cNvSpPr/>
          <p:nvPr/>
        </p:nvSpPr>
        <p:spPr>
          <a:xfrm>
            <a:off x="4368800" y="748525"/>
            <a:ext cx="4539600" cy="36609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18"/>
          <p:cNvPicPr preferRelativeResize="0"/>
          <p:nvPr/>
        </p:nvPicPr>
        <p:blipFill>
          <a:blip r:embed="rId3">
            <a:alphaModFix/>
          </a:blip>
          <a:stretch>
            <a:fillRect/>
          </a:stretch>
        </p:blipFill>
        <p:spPr>
          <a:xfrm>
            <a:off x="0" y="0"/>
            <a:ext cx="9144000" cy="5143500"/>
          </a:xfrm>
          <a:prstGeom prst="rect">
            <a:avLst/>
          </a:prstGeom>
          <a:noFill/>
          <a:ln>
            <a:noFill/>
          </a:ln>
        </p:spPr>
      </p:pic>
      <p:sp>
        <p:nvSpPr>
          <p:cNvPr id="318" name="Google Shape;318;p18"/>
          <p:cNvSpPr txBox="1"/>
          <p:nvPr>
            <p:ph type="title"/>
          </p:nvPr>
        </p:nvSpPr>
        <p:spPr>
          <a:xfrm>
            <a:off x="235500" y="140225"/>
            <a:ext cx="8767800" cy="572700"/>
          </a:xfrm>
          <a:prstGeom prst="rect">
            <a:avLst/>
          </a:prstGeom>
        </p:spPr>
        <p:txBody>
          <a:bodyPr anchorCtr="0" anchor="t" bIns="91425" lIns="91425" spcFirstLastPara="1" rIns="91425" wrap="square" tIns="91425">
            <a:normAutofit fontScale="90000"/>
          </a:bodyPr>
          <a:lstStyle/>
          <a:p>
            <a:pPr indent="0" lvl="0" marL="12700" rtl="0" algn="l">
              <a:spcBef>
                <a:spcPts val="0"/>
              </a:spcBef>
              <a:spcAft>
                <a:spcPts val="0"/>
              </a:spcAft>
              <a:buClr>
                <a:srgbClr val="000000"/>
              </a:buClr>
              <a:buFont typeface="Arial"/>
              <a:buNone/>
            </a:pPr>
            <a:r>
              <a:rPr lang="en" sz="3600">
                <a:solidFill>
                  <a:srgbClr val="CC0000"/>
                </a:solidFill>
                <a:latin typeface="Arial"/>
                <a:ea typeface="Arial"/>
                <a:cs typeface="Arial"/>
                <a:sym typeface="Arial"/>
              </a:rPr>
              <a:t>1.	Initial preparation:</a:t>
            </a:r>
            <a:endParaRPr sz="3600">
              <a:solidFill>
                <a:srgbClr val="CC0000"/>
              </a:solidFill>
              <a:latin typeface="Arial"/>
              <a:ea typeface="Arial"/>
              <a:cs typeface="Arial"/>
              <a:sym typeface="Arial"/>
            </a:endParaRPr>
          </a:p>
          <a:p>
            <a:pPr indent="0" lvl="0" marL="0" rtl="0" algn="l">
              <a:spcBef>
                <a:spcPts val="0"/>
              </a:spcBef>
              <a:spcAft>
                <a:spcPts val="0"/>
              </a:spcAft>
              <a:buNone/>
            </a:pPr>
            <a:r>
              <a:t/>
            </a:r>
            <a:endParaRPr>
              <a:solidFill>
                <a:srgbClr val="FF0000"/>
              </a:solidFill>
            </a:endParaRPr>
          </a:p>
        </p:txBody>
      </p:sp>
      <p:sp>
        <p:nvSpPr>
          <p:cNvPr id="319" name="Google Shape;319;p18"/>
          <p:cNvSpPr txBox="1"/>
          <p:nvPr>
            <p:ph idx="1" type="body"/>
          </p:nvPr>
        </p:nvSpPr>
        <p:spPr>
          <a:xfrm>
            <a:off x="345450" y="771475"/>
            <a:ext cx="5511900" cy="4227300"/>
          </a:xfrm>
          <a:prstGeom prst="rect">
            <a:avLst/>
          </a:prstGeom>
        </p:spPr>
        <p:txBody>
          <a:bodyPr anchorCtr="0" anchor="t" bIns="91425" lIns="91425" spcFirstLastPara="1" rIns="91425" wrap="square" tIns="91425">
            <a:normAutofit/>
          </a:bodyPr>
          <a:lstStyle/>
          <a:p>
            <a:pPr indent="-527050" lvl="0" marL="545465" marR="150495" rtl="0" algn="l">
              <a:lnSpc>
                <a:spcPct val="100000"/>
              </a:lnSpc>
              <a:spcBef>
                <a:spcPts val="0"/>
              </a:spcBef>
              <a:spcAft>
                <a:spcPts val="0"/>
              </a:spcAft>
              <a:buClr>
                <a:srgbClr val="124F5B"/>
              </a:buClr>
              <a:buSzPts val="2300"/>
              <a:buFont typeface="Verdana"/>
              <a:buChar char="❖"/>
            </a:pPr>
            <a:r>
              <a:rPr b="1" lang="en" sz="2300">
                <a:solidFill>
                  <a:srgbClr val="124F5B"/>
                </a:solidFill>
                <a:latin typeface="Arial"/>
                <a:ea typeface="Arial"/>
                <a:cs typeface="Arial"/>
                <a:sym typeface="Arial"/>
              </a:rPr>
              <a:t>In this section I’ve loaded in the  dependencies, like pandas,  seaborn, and many more from the  scikit learn library.</a:t>
            </a:r>
            <a:endParaRPr sz="2300">
              <a:solidFill>
                <a:srgbClr val="000000"/>
              </a:solidFill>
              <a:latin typeface="Arial"/>
              <a:ea typeface="Arial"/>
              <a:cs typeface="Arial"/>
              <a:sym typeface="Arial"/>
            </a:endParaRPr>
          </a:p>
          <a:p>
            <a:pPr indent="-527050" lvl="0" marL="545465" marR="360045" rtl="0" algn="l">
              <a:lnSpc>
                <a:spcPct val="100000"/>
              </a:lnSpc>
              <a:spcBef>
                <a:spcPts val="0"/>
              </a:spcBef>
              <a:spcAft>
                <a:spcPts val="0"/>
              </a:spcAft>
              <a:buClr>
                <a:srgbClr val="124F5B"/>
              </a:buClr>
              <a:buSzPts val="2300"/>
              <a:buFont typeface="Verdana"/>
              <a:buChar char="❖"/>
            </a:pPr>
            <a:r>
              <a:rPr b="1" lang="en" sz="2300">
                <a:solidFill>
                  <a:srgbClr val="124F5B"/>
                </a:solidFill>
                <a:latin typeface="Arial"/>
                <a:ea typeface="Arial"/>
                <a:cs typeface="Arial"/>
                <a:sym typeface="Arial"/>
              </a:rPr>
              <a:t>The next step was to mount the  drive where the data was stored.</a:t>
            </a:r>
            <a:endParaRPr sz="2300">
              <a:solidFill>
                <a:srgbClr val="000000"/>
              </a:solidFill>
              <a:latin typeface="Arial"/>
              <a:ea typeface="Arial"/>
              <a:cs typeface="Arial"/>
              <a:sym typeface="Arial"/>
            </a:endParaRPr>
          </a:p>
          <a:p>
            <a:pPr indent="-527050" lvl="0" marL="545465" marR="5080" rtl="0" algn="just">
              <a:lnSpc>
                <a:spcPct val="100000"/>
              </a:lnSpc>
              <a:spcBef>
                <a:spcPts val="0"/>
              </a:spcBef>
              <a:spcAft>
                <a:spcPts val="0"/>
              </a:spcAft>
              <a:buClr>
                <a:srgbClr val="124F5B"/>
              </a:buClr>
              <a:buSzPts val="2300"/>
              <a:buFont typeface="Verdana"/>
              <a:buChar char="❖"/>
            </a:pPr>
            <a:r>
              <a:rPr b="1" lang="en" sz="2300">
                <a:solidFill>
                  <a:srgbClr val="124F5B"/>
                </a:solidFill>
                <a:latin typeface="Arial"/>
                <a:ea typeface="Arial"/>
                <a:cs typeface="Arial"/>
                <a:sym typeface="Arial"/>
              </a:rPr>
              <a:t>After mounting the drive I used the  pandas.read_csv() function to read  the data given to us in csv format.</a:t>
            </a:r>
            <a:endParaRPr sz="1200">
              <a:solidFill>
                <a:srgbClr val="000000"/>
              </a:solidFill>
            </a:endParaRPr>
          </a:p>
        </p:txBody>
      </p:sp>
      <p:pic>
        <p:nvPicPr>
          <p:cNvPr id="320" name="Google Shape;320;p18"/>
          <p:cNvPicPr preferRelativeResize="0"/>
          <p:nvPr/>
        </p:nvPicPr>
        <p:blipFill>
          <a:blip r:embed="rId4">
            <a:alphaModFix/>
          </a:blip>
          <a:stretch>
            <a:fillRect/>
          </a:stretch>
        </p:blipFill>
        <p:spPr>
          <a:xfrm>
            <a:off x="6426175" y="560525"/>
            <a:ext cx="1747523" cy="1169644"/>
          </a:xfrm>
          <a:prstGeom prst="rect">
            <a:avLst/>
          </a:prstGeom>
          <a:noFill/>
          <a:ln>
            <a:noFill/>
          </a:ln>
        </p:spPr>
      </p:pic>
      <p:pic>
        <p:nvPicPr>
          <p:cNvPr id="321" name="Google Shape;321;p18"/>
          <p:cNvPicPr preferRelativeResize="0"/>
          <p:nvPr/>
        </p:nvPicPr>
        <p:blipFill>
          <a:blip r:embed="rId5">
            <a:alphaModFix/>
          </a:blip>
          <a:stretch>
            <a:fillRect/>
          </a:stretch>
        </p:blipFill>
        <p:spPr>
          <a:xfrm>
            <a:off x="6594775" y="1751650"/>
            <a:ext cx="1619575" cy="1949625"/>
          </a:xfrm>
          <a:prstGeom prst="rect">
            <a:avLst/>
          </a:prstGeom>
          <a:noFill/>
          <a:ln>
            <a:noFill/>
          </a:ln>
        </p:spPr>
      </p:pic>
      <p:pic>
        <p:nvPicPr>
          <p:cNvPr id="322" name="Google Shape;322;p18"/>
          <p:cNvPicPr preferRelativeResize="0"/>
          <p:nvPr/>
        </p:nvPicPr>
        <p:blipFill rotWithShape="1">
          <a:blip r:embed="rId6">
            <a:alphaModFix/>
          </a:blip>
          <a:srcRect b="21116" l="35584" r="36867" t="23327"/>
          <a:stretch/>
        </p:blipFill>
        <p:spPr>
          <a:xfrm>
            <a:off x="6497313" y="3652525"/>
            <a:ext cx="1747526" cy="1016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19"/>
          <p:cNvPicPr preferRelativeResize="0"/>
          <p:nvPr/>
        </p:nvPicPr>
        <p:blipFill>
          <a:blip r:embed="rId3">
            <a:alphaModFix/>
          </a:blip>
          <a:stretch>
            <a:fillRect/>
          </a:stretch>
        </p:blipFill>
        <p:spPr>
          <a:xfrm>
            <a:off x="0" y="0"/>
            <a:ext cx="9144000" cy="5143500"/>
          </a:xfrm>
          <a:prstGeom prst="rect">
            <a:avLst/>
          </a:prstGeom>
          <a:noFill/>
          <a:ln>
            <a:noFill/>
          </a:ln>
        </p:spPr>
      </p:pic>
      <p:sp>
        <p:nvSpPr>
          <p:cNvPr id="328" name="Google Shape;328;p19"/>
          <p:cNvSpPr txBox="1"/>
          <p:nvPr>
            <p:ph type="title"/>
          </p:nvPr>
        </p:nvSpPr>
        <p:spPr>
          <a:xfrm>
            <a:off x="237900" y="232075"/>
            <a:ext cx="8594400" cy="516900"/>
          </a:xfrm>
          <a:prstGeom prst="rect">
            <a:avLst/>
          </a:prstGeom>
        </p:spPr>
        <p:txBody>
          <a:bodyPr anchorCtr="0" anchor="t" bIns="91425" lIns="91425" spcFirstLastPara="1" rIns="91425" wrap="square" tIns="91425">
            <a:noAutofit/>
          </a:bodyPr>
          <a:lstStyle/>
          <a:p>
            <a:pPr indent="0" lvl="0" marL="12700" rtl="0" algn="l">
              <a:spcBef>
                <a:spcPts val="0"/>
              </a:spcBef>
              <a:spcAft>
                <a:spcPts val="0"/>
              </a:spcAft>
              <a:buClr>
                <a:srgbClr val="000000"/>
              </a:buClr>
              <a:buSzPts val="990"/>
              <a:buFont typeface="Arial"/>
              <a:buNone/>
            </a:pPr>
            <a:r>
              <a:rPr lang="en" sz="2640">
                <a:solidFill>
                  <a:srgbClr val="CC0000"/>
                </a:solidFill>
                <a:latin typeface="Arial"/>
                <a:ea typeface="Arial"/>
                <a:cs typeface="Arial"/>
                <a:sym typeface="Arial"/>
              </a:rPr>
              <a:t>2. EDA:</a:t>
            </a:r>
            <a:endParaRPr sz="2640">
              <a:solidFill>
                <a:srgbClr val="CC0000"/>
              </a:solidFill>
              <a:latin typeface="Arial"/>
              <a:ea typeface="Arial"/>
              <a:cs typeface="Arial"/>
              <a:sym typeface="Arial"/>
            </a:endParaRPr>
          </a:p>
          <a:p>
            <a:pPr indent="0" lvl="0" marL="0" rtl="0" algn="l">
              <a:spcBef>
                <a:spcPts val="0"/>
              </a:spcBef>
              <a:spcAft>
                <a:spcPts val="0"/>
              </a:spcAft>
              <a:buSzPts val="990"/>
              <a:buNone/>
            </a:pPr>
            <a:r>
              <a:t/>
            </a:r>
            <a:endParaRPr sz="1560">
              <a:solidFill>
                <a:srgbClr val="FF0000"/>
              </a:solidFill>
            </a:endParaRPr>
          </a:p>
        </p:txBody>
      </p:sp>
      <p:sp>
        <p:nvSpPr>
          <p:cNvPr id="329" name="Google Shape;329;p19"/>
          <p:cNvSpPr txBox="1"/>
          <p:nvPr>
            <p:ph idx="1" type="body"/>
          </p:nvPr>
        </p:nvSpPr>
        <p:spPr>
          <a:xfrm>
            <a:off x="177350" y="792475"/>
            <a:ext cx="8808900" cy="1779300"/>
          </a:xfrm>
          <a:prstGeom prst="rect">
            <a:avLst/>
          </a:prstGeom>
        </p:spPr>
        <p:txBody>
          <a:bodyPr anchorCtr="0" anchor="t" bIns="91425" lIns="91425" spcFirstLastPara="1" rIns="91425" wrap="square" tIns="91425">
            <a:noAutofit/>
          </a:bodyPr>
          <a:lstStyle/>
          <a:p>
            <a:pPr indent="0" lvl="0" marL="12700" marR="83185" rtl="0" algn="l">
              <a:lnSpc>
                <a:spcPct val="80000"/>
              </a:lnSpc>
              <a:spcBef>
                <a:spcPts val="0"/>
              </a:spcBef>
              <a:spcAft>
                <a:spcPts val="0"/>
              </a:spcAft>
              <a:buClr>
                <a:srgbClr val="000000"/>
              </a:buClr>
              <a:buFont typeface="Arial"/>
              <a:buNone/>
            </a:pPr>
            <a:r>
              <a:rPr b="1" lang="en" sz="2300">
                <a:solidFill>
                  <a:srgbClr val="124F5B"/>
                </a:solidFill>
                <a:latin typeface="Times New Roman"/>
                <a:ea typeface="Times New Roman"/>
                <a:cs typeface="Times New Roman"/>
                <a:sym typeface="Times New Roman"/>
              </a:rPr>
              <a:t>In this step I’ve performed exploratory data analysis on the dataset  to retrieve important information from the data we have received.</a:t>
            </a:r>
            <a:endParaRPr sz="2300">
              <a:solidFill>
                <a:srgbClr val="000000"/>
              </a:solidFill>
              <a:latin typeface="Times New Roman"/>
              <a:ea typeface="Times New Roman"/>
              <a:cs typeface="Times New Roman"/>
              <a:sym typeface="Times New Roman"/>
            </a:endParaRPr>
          </a:p>
          <a:p>
            <a:pPr indent="0" lvl="0" marL="12700" marR="5080" rtl="0" algn="l">
              <a:lnSpc>
                <a:spcPct val="80000"/>
              </a:lnSpc>
              <a:spcBef>
                <a:spcPts val="0"/>
              </a:spcBef>
              <a:spcAft>
                <a:spcPts val="0"/>
              </a:spcAft>
              <a:buClr>
                <a:srgbClr val="000000"/>
              </a:buClr>
              <a:buFont typeface="Arial"/>
              <a:buNone/>
            </a:pPr>
            <a:r>
              <a:rPr b="1" lang="en" sz="2300">
                <a:solidFill>
                  <a:srgbClr val="124F5B"/>
                </a:solidFill>
                <a:latin typeface="Times New Roman"/>
                <a:ea typeface="Times New Roman"/>
                <a:cs typeface="Times New Roman"/>
                <a:sym typeface="Times New Roman"/>
              </a:rPr>
              <a:t>I’ve produced visualizations by plotting all the columns individually  against the target column (i.e. Rented Bike Count)</a:t>
            </a:r>
            <a:endParaRPr sz="2300">
              <a:solidFill>
                <a:srgbClr val="000000"/>
              </a:solidFill>
              <a:latin typeface="Times New Roman"/>
              <a:ea typeface="Times New Roman"/>
              <a:cs typeface="Times New Roman"/>
              <a:sym typeface="Times New Roman"/>
            </a:endParaRPr>
          </a:p>
          <a:p>
            <a:pPr indent="0" lvl="0" marL="93925" marR="434723" rtl="0" algn="l">
              <a:lnSpc>
                <a:spcPct val="90103"/>
              </a:lnSpc>
              <a:spcBef>
                <a:spcPts val="49"/>
              </a:spcBef>
              <a:spcAft>
                <a:spcPts val="0"/>
              </a:spcAft>
              <a:buClr>
                <a:schemeClr val="dk1"/>
              </a:buClr>
              <a:buSzPts val="1018"/>
              <a:buFont typeface="Arial"/>
              <a:buNone/>
            </a:pPr>
            <a:r>
              <a:t/>
            </a:r>
            <a:endParaRPr sz="1565">
              <a:solidFill>
                <a:srgbClr val="000000"/>
              </a:solidFill>
            </a:endParaRPr>
          </a:p>
        </p:txBody>
      </p:sp>
      <p:sp>
        <p:nvSpPr>
          <p:cNvPr id="330" name="Google Shape;330;p19"/>
          <p:cNvSpPr/>
          <p:nvPr/>
        </p:nvSpPr>
        <p:spPr>
          <a:xfrm>
            <a:off x="228600" y="2240420"/>
            <a:ext cx="4534800" cy="28503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31" name="Google Shape;331;p19"/>
          <p:cNvSpPr/>
          <p:nvPr/>
        </p:nvSpPr>
        <p:spPr>
          <a:xfrm>
            <a:off x="5034675" y="2357125"/>
            <a:ext cx="3377700" cy="25974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20"/>
          <p:cNvPicPr preferRelativeResize="0"/>
          <p:nvPr/>
        </p:nvPicPr>
        <p:blipFill>
          <a:blip r:embed="rId3">
            <a:alphaModFix/>
          </a:blip>
          <a:stretch>
            <a:fillRect/>
          </a:stretch>
        </p:blipFill>
        <p:spPr>
          <a:xfrm>
            <a:off x="0" y="0"/>
            <a:ext cx="9144000" cy="5143500"/>
          </a:xfrm>
          <a:prstGeom prst="rect">
            <a:avLst/>
          </a:prstGeom>
          <a:noFill/>
          <a:ln>
            <a:noFill/>
          </a:ln>
        </p:spPr>
      </p:pic>
      <p:sp>
        <p:nvSpPr>
          <p:cNvPr id="337" name="Google Shape;337;p20"/>
          <p:cNvSpPr txBox="1"/>
          <p:nvPr>
            <p:ph type="title"/>
          </p:nvPr>
        </p:nvSpPr>
        <p:spPr>
          <a:xfrm>
            <a:off x="237900" y="79675"/>
            <a:ext cx="8594400" cy="611100"/>
          </a:xfrm>
          <a:prstGeom prst="rect">
            <a:avLst/>
          </a:prstGeom>
        </p:spPr>
        <p:txBody>
          <a:bodyPr anchorCtr="0" anchor="t" bIns="91425" lIns="91425" spcFirstLastPara="1" rIns="91425" wrap="square" tIns="91425">
            <a:normAutofit fontScale="90000"/>
          </a:bodyPr>
          <a:lstStyle/>
          <a:p>
            <a:pPr indent="0" lvl="0" marL="12700" rtl="0" algn="l">
              <a:spcBef>
                <a:spcPts val="0"/>
              </a:spcBef>
              <a:spcAft>
                <a:spcPts val="0"/>
              </a:spcAft>
              <a:buClr>
                <a:srgbClr val="000000"/>
              </a:buClr>
              <a:buFont typeface="Arial"/>
              <a:buNone/>
            </a:pPr>
            <a:r>
              <a:rPr lang="en" sz="3600">
                <a:solidFill>
                  <a:srgbClr val="CC0000"/>
                </a:solidFill>
                <a:latin typeface="Arial"/>
                <a:ea typeface="Arial"/>
                <a:cs typeface="Arial"/>
                <a:sym typeface="Arial"/>
              </a:rPr>
              <a:t>2. EDA(Contd):</a:t>
            </a:r>
            <a:endParaRPr sz="3600">
              <a:solidFill>
                <a:srgbClr val="CC0000"/>
              </a:solidFill>
              <a:latin typeface="Arial"/>
              <a:ea typeface="Arial"/>
              <a:cs typeface="Arial"/>
              <a:sym typeface="Arial"/>
            </a:endParaRPr>
          </a:p>
          <a:p>
            <a:pPr indent="0" lvl="0" marL="0" rtl="0" algn="l">
              <a:spcBef>
                <a:spcPts val="0"/>
              </a:spcBef>
              <a:spcAft>
                <a:spcPts val="0"/>
              </a:spcAft>
              <a:buNone/>
            </a:pPr>
            <a:r>
              <a:t/>
            </a:r>
            <a:endParaRPr sz="2400">
              <a:solidFill>
                <a:srgbClr val="FF0000"/>
              </a:solidFill>
            </a:endParaRPr>
          </a:p>
        </p:txBody>
      </p:sp>
      <p:sp>
        <p:nvSpPr>
          <p:cNvPr id="338" name="Google Shape;338;p20"/>
          <p:cNvSpPr/>
          <p:nvPr/>
        </p:nvSpPr>
        <p:spPr>
          <a:xfrm>
            <a:off x="18474" y="909772"/>
            <a:ext cx="4007100" cy="40812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39" name="Google Shape;339;p20"/>
          <p:cNvSpPr/>
          <p:nvPr/>
        </p:nvSpPr>
        <p:spPr>
          <a:xfrm>
            <a:off x="4800599" y="523250"/>
            <a:ext cx="3617100" cy="21357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40" name="Google Shape;340;p20"/>
          <p:cNvSpPr/>
          <p:nvPr/>
        </p:nvSpPr>
        <p:spPr>
          <a:xfrm>
            <a:off x="4307850" y="2735150"/>
            <a:ext cx="4524300" cy="22383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21"/>
          <p:cNvPicPr preferRelativeResize="0"/>
          <p:nvPr/>
        </p:nvPicPr>
        <p:blipFill>
          <a:blip r:embed="rId3">
            <a:alphaModFix/>
          </a:blip>
          <a:stretch>
            <a:fillRect/>
          </a:stretch>
        </p:blipFill>
        <p:spPr>
          <a:xfrm>
            <a:off x="0" y="0"/>
            <a:ext cx="9144000" cy="5143500"/>
          </a:xfrm>
          <a:prstGeom prst="rect">
            <a:avLst/>
          </a:prstGeom>
          <a:noFill/>
          <a:ln>
            <a:noFill/>
          </a:ln>
        </p:spPr>
      </p:pic>
      <p:sp>
        <p:nvSpPr>
          <p:cNvPr id="346" name="Google Shape;346;p21"/>
          <p:cNvSpPr txBox="1"/>
          <p:nvPr>
            <p:ph type="title"/>
          </p:nvPr>
        </p:nvSpPr>
        <p:spPr>
          <a:xfrm>
            <a:off x="237900" y="147800"/>
            <a:ext cx="8594400" cy="516900"/>
          </a:xfrm>
          <a:prstGeom prst="rect">
            <a:avLst/>
          </a:prstGeom>
        </p:spPr>
        <p:txBody>
          <a:bodyPr anchorCtr="0" anchor="t" bIns="91425" lIns="91425" spcFirstLastPara="1" rIns="91425" wrap="square" tIns="91425">
            <a:normAutofit fontScale="90000"/>
          </a:bodyPr>
          <a:lstStyle/>
          <a:p>
            <a:pPr indent="0" lvl="0" marL="12700" rtl="0" algn="l">
              <a:spcBef>
                <a:spcPts val="0"/>
              </a:spcBef>
              <a:spcAft>
                <a:spcPts val="0"/>
              </a:spcAft>
              <a:buClr>
                <a:srgbClr val="000000"/>
              </a:buClr>
              <a:buFont typeface="Arial"/>
              <a:buNone/>
            </a:pPr>
            <a:r>
              <a:rPr lang="en" sz="3600">
                <a:solidFill>
                  <a:srgbClr val="CC0000"/>
                </a:solidFill>
                <a:latin typeface="Arial"/>
                <a:ea typeface="Arial"/>
                <a:cs typeface="Arial"/>
                <a:sym typeface="Arial"/>
              </a:rPr>
              <a:t>2. EDA(Contd):</a:t>
            </a:r>
            <a:endParaRPr sz="3600">
              <a:solidFill>
                <a:srgbClr val="CC0000"/>
              </a:solidFill>
              <a:latin typeface="Arial"/>
              <a:ea typeface="Arial"/>
              <a:cs typeface="Arial"/>
              <a:sym typeface="Arial"/>
            </a:endParaRPr>
          </a:p>
          <a:p>
            <a:pPr indent="0" lvl="0" marL="0" rtl="0" algn="l">
              <a:spcBef>
                <a:spcPts val="0"/>
              </a:spcBef>
              <a:spcAft>
                <a:spcPts val="0"/>
              </a:spcAft>
              <a:buNone/>
            </a:pPr>
            <a:r>
              <a:t/>
            </a:r>
            <a:endParaRPr sz="2400">
              <a:solidFill>
                <a:srgbClr val="FF0000"/>
              </a:solidFill>
            </a:endParaRPr>
          </a:p>
        </p:txBody>
      </p:sp>
      <p:sp>
        <p:nvSpPr>
          <p:cNvPr id="347" name="Google Shape;347;p21"/>
          <p:cNvSpPr/>
          <p:nvPr/>
        </p:nvSpPr>
        <p:spPr>
          <a:xfrm>
            <a:off x="304800" y="789175"/>
            <a:ext cx="3501600" cy="17688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48" name="Google Shape;348;p21"/>
          <p:cNvSpPr/>
          <p:nvPr/>
        </p:nvSpPr>
        <p:spPr>
          <a:xfrm>
            <a:off x="304800" y="2682450"/>
            <a:ext cx="3501600" cy="21933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49" name="Google Shape;349;p21"/>
          <p:cNvSpPr/>
          <p:nvPr/>
        </p:nvSpPr>
        <p:spPr>
          <a:xfrm>
            <a:off x="4914890" y="487274"/>
            <a:ext cx="3375900" cy="17688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50" name="Google Shape;350;p21"/>
          <p:cNvSpPr/>
          <p:nvPr/>
        </p:nvSpPr>
        <p:spPr>
          <a:xfrm>
            <a:off x="4768375" y="2300125"/>
            <a:ext cx="3823800" cy="26466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